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mp4" ContentType="video/mp4"/>
  <Default Extension="jpg" ContentType="image/jpeg"/>
  <Default Extension="tif" ContentType="image/ti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9"/>
  </p:notesMasterIdLst>
  <p:sldIdLst>
    <p:sldId id="283" r:id="rId2"/>
    <p:sldId id="256" r:id="rId3"/>
    <p:sldId id="290" r:id="rId4"/>
    <p:sldId id="284" r:id="rId5"/>
    <p:sldId id="285" r:id="rId6"/>
    <p:sldId id="286" r:id="rId7"/>
    <p:sldId id="287" r:id="rId8"/>
    <p:sldId id="288" r:id="rId9"/>
    <p:sldId id="289" r:id="rId10"/>
    <p:sldId id="273" r:id="rId11"/>
    <p:sldId id="293" r:id="rId12"/>
    <p:sldId id="257" r:id="rId13"/>
    <p:sldId id="292" r:id="rId14"/>
    <p:sldId id="294" r:id="rId15"/>
    <p:sldId id="295" r:id="rId16"/>
    <p:sldId id="296" r:id="rId17"/>
    <p:sldId id="299" r:id="rId18"/>
    <p:sldId id="297" r:id="rId19"/>
    <p:sldId id="298" r:id="rId20"/>
    <p:sldId id="291" r:id="rId21"/>
    <p:sldId id="301" r:id="rId22"/>
    <p:sldId id="303" r:id="rId23"/>
    <p:sldId id="373" r:id="rId24"/>
    <p:sldId id="374" r:id="rId25"/>
    <p:sldId id="300" r:id="rId26"/>
    <p:sldId id="260" r:id="rId27"/>
    <p:sldId id="261" r:id="rId28"/>
    <p:sldId id="262" r:id="rId29"/>
    <p:sldId id="263" r:id="rId30"/>
    <p:sldId id="272" r:id="rId31"/>
    <p:sldId id="269" r:id="rId32"/>
    <p:sldId id="307" r:id="rId33"/>
    <p:sldId id="308" r:id="rId34"/>
    <p:sldId id="309" r:id="rId35"/>
    <p:sldId id="310" r:id="rId36"/>
    <p:sldId id="311" r:id="rId37"/>
    <p:sldId id="312" r:id="rId38"/>
    <p:sldId id="274" r:id="rId39"/>
    <p:sldId id="279" r:id="rId40"/>
    <p:sldId id="304" r:id="rId41"/>
    <p:sldId id="305" r:id="rId42"/>
    <p:sldId id="306" r:id="rId43"/>
    <p:sldId id="327" r:id="rId44"/>
    <p:sldId id="313" r:id="rId45"/>
    <p:sldId id="314" r:id="rId46"/>
    <p:sldId id="315" r:id="rId47"/>
    <p:sldId id="316" r:id="rId48"/>
    <p:sldId id="317" r:id="rId49"/>
    <p:sldId id="318" r:id="rId50"/>
    <p:sldId id="319" r:id="rId51"/>
    <p:sldId id="320" r:id="rId52"/>
    <p:sldId id="321" r:id="rId53"/>
    <p:sldId id="328" r:id="rId54"/>
    <p:sldId id="326" r:id="rId55"/>
    <p:sldId id="329" r:id="rId56"/>
    <p:sldId id="330" r:id="rId57"/>
    <p:sldId id="331" r:id="rId58"/>
    <p:sldId id="332" r:id="rId59"/>
    <p:sldId id="333" r:id="rId60"/>
    <p:sldId id="366" r:id="rId61"/>
    <p:sldId id="334" r:id="rId62"/>
    <p:sldId id="335" r:id="rId63"/>
    <p:sldId id="336" r:id="rId64"/>
    <p:sldId id="337" r:id="rId65"/>
    <p:sldId id="372"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65" r:id="rId82"/>
    <p:sldId id="375" r:id="rId83"/>
    <p:sldId id="376" r:id="rId84"/>
    <p:sldId id="377" r:id="rId85"/>
    <p:sldId id="378" r:id="rId86"/>
    <p:sldId id="379" r:id="rId87"/>
    <p:sldId id="354" r:id="rId88"/>
    <p:sldId id="355" r:id="rId89"/>
    <p:sldId id="356" r:id="rId90"/>
    <p:sldId id="361" r:id="rId91"/>
    <p:sldId id="363" r:id="rId92"/>
    <p:sldId id="362" r:id="rId93"/>
    <p:sldId id="360" r:id="rId94"/>
    <p:sldId id="357" r:id="rId95"/>
    <p:sldId id="358" r:id="rId96"/>
    <p:sldId id="359" r:id="rId97"/>
    <p:sldId id="36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23"/>
    <p:restoredTop sz="76934"/>
  </p:normalViewPr>
  <p:slideViewPr>
    <p:cSldViewPr snapToGrid="0" snapToObjects="1">
      <p:cViewPr varScale="1">
        <p:scale>
          <a:sx n="95" d="100"/>
          <a:sy n="95" d="100"/>
        </p:scale>
        <p:origin x="4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
                  <c:y val="-0.224752728277386"/>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25680395719766"/>
                  <c:y val="0.149562784915043"/>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86.0</c:v>
                </c:pt>
                <c:pt idx="1">
                  <c:v>14.0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3"/>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72.0</c:v>
                </c:pt>
                <c:pt idx="1">
                  <c:v>28.0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3"/>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
                  <c:y val="0.158334024036469"/>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70.0</c:v>
                </c:pt>
                <c:pt idx="1">
                  <c:v>30.0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1"/>
                  <c:y val="-0.154577289680895"/>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99754058520463"/>
                  <c:y val="0.123245614035088"/>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61.0</c:v>
                </c:pt>
                <c:pt idx="1">
                  <c:v>39.0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2"/>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7"/>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88.0</c:v>
                </c:pt>
                <c:pt idx="1">
                  <c:v>12.0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4"/>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56543695926898"/>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76.0</c:v>
                </c:pt>
                <c:pt idx="1">
                  <c:v>24.0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
                  <c:y val="-0.242298660035917"/>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7"/>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90.0</c:v>
                </c:pt>
                <c:pt idx="1">
                  <c:v>10.0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9/18/15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Xamarin it just isn’t your front end</a:t>
            </a:r>
            <a:r>
              <a:rPr lang="en-US" baseline="0" dirty="0" smtClean="0"/>
              <a:t> in C# it is your full backend server as well. With Azure or even on Linux running Mono or the </a:t>
            </a:r>
            <a:r>
              <a:rPr lang="en-US" baseline="0" dirty="0" err="1" smtClean="0"/>
              <a:t>CoreCLR</a:t>
            </a:r>
            <a:r>
              <a:rPr lang="en-US" baseline="0" dirty="0" smtClean="0"/>
              <a:t> your app is fully C# end to end!</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324901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ＭＳ Ｐゴシック" charset="0"/>
              </a:rPr>
              <a:t>Use your favorite libraries like </a:t>
            </a:r>
            <a:r>
              <a:rPr lang="en-US" sz="1200" b="0" i="0" kern="1200" baseline="0" dirty="0" err="1" smtClean="0">
                <a:solidFill>
                  <a:schemeClr val="tx1"/>
                </a:solidFill>
                <a:effectLst/>
                <a:latin typeface="+mn-lt"/>
                <a:ea typeface="ＭＳ Ｐゴシック" charset="0"/>
              </a:rPr>
              <a:t>Json.NET</a:t>
            </a:r>
            <a:r>
              <a:rPr lang="en-US" sz="1200" b="0" i="0" kern="1200" baseline="0" dirty="0" smtClean="0">
                <a:solidFill>
                  <a:schemeClr val="tx1"/>
                </a:solidFill>
                <a:effectLst/>
                <a:latin typeface="+mn-lt"/>
                <a:ea typeface="ＭＳ Ｐゴシック"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15</a:t>
            </a:fld>
            <a:endParaRPr lang="en-US"/>
          </a:p>
        </p:txBody>
      </p:sp>
    </p:spTree>
    <p:extLst>
      <p:ext uri="{BB962C8B-B14F-4D97-AF65-F5344CB8AC3E}">
        <p14:creationId xmlns:p14="http://schemas.microsoft.com/office/powerpoint/2010/main" val="175627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is an example of creating a</a:t>
            </a:r>
            <a:r>
              <a:rPr lang="en-US" baseline="0" dirty="0" smtClean="0"/>
              <a:t> class with a method to get names</a:t>
            </a:r>
          </a:p>
          <a:p>
            <a:pPr marL="171450" indent="-171450">
              <a:buFont typeface="Arial" panose="020B0604020202020204" pitchFamily="34" charset="0"/>
              <a:buChar char="•"/>
            </a:pPr>
            <a:r>
              <a:rPr lang="en-US" baseline="0" dirty="0" smtClean="0"/>
              <a:t>1 Line with LINQ to execute this command</a:t>
            </a:r>
            <a:endParaRPr lang="en-US" dirty="0" smtClean="0"/>
          </a:p>
          <a:p>
            <a:pPr marL="171450" indent="-171450">
              <a:buFont typeface="Arial" panose="020B0604020202020204" pitchFamily="34" charset="0"/>
              <a:buChar char="•"/>
            </a:pPr>
            <a:r>
              <a:rPr lang="en-US" dirty="0" smtClean="0"/>
              <a:t>Take advantage</a:t>
            </a:r>
            <a:r>
              <a:rPr lang="en-US" baseline="0" dirty="0" smtClean="0"/>
              <a:t> of C# features and set properties easily</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9281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a:t>
            </a:r>
            <a:r>
              <a:rPr lang="en-US" sz="1200" b="0" i="0" kern="1200" dirty="0" err="1" smtClean="0">
                <a:solidFill>
                  <a:schemeClr val="tx1"/>
                </a:solidFill>
                <a:effectLst/>
                <a:latin typeface="+mn-lt"/>
                <a:ea typeface="ＭＳ Ｐゴシック" charset="0"/>
                <a:cs typeface="ＭＳ Ｐゴシック" charset="0"/>
              </a:rPr>
              <a:t>async</a:t>
            </a:r>
            <a:r>
              <a:rPr lang="en-US" sz="1200" b="0" i="0" kern="1200" dirty="0" smtClean="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82309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With</a:t>
            </a:r>
            <a:r>
              <a:rPr lang="en-US" baseline="0" dirty="0" smtClean="0"/>
              <a:t> Xamarin we even extend native methods with C# Features</a:t>
            </a:r>
          </a:p>
          <a:p>
            <a:pPr marL="171450" indent="-171450">
              <a:buFont typeface="Arial" panose="020B0604020202020204" pitchFamily="34" charset="0"/>
              <a:buChar char="•"/>
            </a:pPr>
            <a:r>
              <a:rPr lang="en-US" baseline="0" dirty="0" smtClean="0"/>
              <a:t>Here there is no need for a callback block, simply await on the animation to finish before continuing 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598527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Here we can see how easy</a:t>
            </a:r>
            <a:r>
              <a:rPr lang="en-US" sz="1200" b="0" i="0" kern="1200" baseline="0" dirty="0" smtClean="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smtClean="0">
                <a:solidFill>
                  <a:schemeClr val="tx1"/>
                </a:solidFill>
                <a:effectLst/>
                <a:latin typeface="+mn-lt"/>
                <a:ea typeface="ＭＳ Ｐゴシック" charset="0"/>
                <a:cs typeface="ＭＳ Ｐゴシック" charset="0"/>
              </a:rPr>
              <a:t>string.Format</a:t>
            </a:r>
            <a:r>
              <a:rPr lang="en-US" sz="1200" b="0" i="0" kern="1200" baseline="0" dirty="0" smtClean="0">
                <a:solidFill>
                  <a:schemeClr val="tx1"/>
                </a:solidFill>
                <a:effectLst/>
                <a:latin typeface="+mn-lt"/>
                <a:ea typeface="ＭＳ Ｐゴシック" charset="0"/>
                <a:cs typeface="ＭＳ Ｐゴシック" charset="0"/>
              </a:rPr>
              <a:t>, using </a:t>
            </a:r>
            <a:r>
              <a:rPr lang="en-US" sz="1200" b="0" i="0" kern="1200" baseline="0" dirty="0" err="1" smtClean="0">
                <a:solidFill>
                  <a:schemeClr val="tx1"/>
                </a:solidFill>
                <a:effectLst/>
                <a:latin typeface="+mn-lt"/>
                <a:ea typeface="ＭＳ Ｐゴシック" charset="0"/>
                <a:cs typeface="ＭＳ Ｐゴシック" charset="0"/>
              </a:rPr>
              <a:t>args</a:t>
            </a:r>
            <a:r>
              <a:rPr lang="en-US" sz="1200" b="0" i="0" kern="1200" baseline="0" dirty="0" smtClean="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In fact we can make this call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/Await by just adding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 to the delegate!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925203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announcement at the end of 2013:</a:t>
            </a:r>
          </a:p>
          <a:p>
            <a:pPr marL="171450" indent="-171450">
              <a:buFont typeface="Arial" panose="020B0604020202020204" pitchFamily="34" charset="0"/>
              <a:buChar char="•"/>
            </a:pPr>
            <a:r>
              <a:rPr lang="en-US" dirty="0" smtClean="0"/>
              <a:t>Truly Portable Class Libraries</a:t>
            </a:r>
          </a:p>
          <a:p>
            <a:pPr marL="171450" indent="-171450">
              <a:buFont typeface="Arial" panose="020B0604020202020204" pitchFamily="34" charset="0"/>
              <a:buChar char="•"/>
            </a:pPr>
            <a:r>
              <a:rPr lang="en-US" dirty="0" smtClean="0"/>
              <a:t>Support for VS 2013</a:t>
            </a:r>
          </a:p>
          <a:p>
            <a:pPr marL="171450" indent="-171450">
              <a:buFont typeface="Arial" panose="020B0604020202020204" pitchFamily="34" charset="0"/>
              <a:buChar char="•"/>
            </a:pPr>
            <a:r>
              <a:rPr lang="en-US" dirty="0" smtClean="0"/>
              <a:t>Special offers for MSDN Subscribers</a:t>
            </a:r>
          </a:p>
          <a:p>
            <a:pPr marL="171450" indent="-171450">
              <a:buFont typeface="Arial" panose="020B0604020202020204" pitchFamily="34" charset="0"/>
              <a:buChar char="•"/>
            </a:pPr>
            <a:r>
              <a:rPr lang="en-US" dirty="0" smtClean="0"/>
              <a:t>20 City Roadshow!</a:t>
            </a:r>
          </a:p>
          <a:p>
            <a:pPr marL="0" indent="0">
              <a:buFont typeface="Arial" panose="020B0604020202020204" pitchFamily="34" charset="0"/>
              <a:buNone/>
            </a:pPr>
            <a:r>
              <a:rPr lang="en-US" dirty="0" smtClean="0"/>
              <a:t>Another</a:t>
            </a:r>
            <a:r>
              <a:rPr lang="en-US" baseline="0" dirty="0" smtClean="0"/>
              <a:t> partnership at the end of 2014:</a:t>
            </a:r>
          </a:p>
          <a:p>
            <a:pPr marL="171450" indent="-171450">
              <a:buFont typeface="Arial" charset="0"/>
              <a:buChar char="•"/>
            </a:pPr>
            <a:r>
              <a:rPr lang="en-US" baseline="0" dirty="0" smtClean="0"/>
              <a:t>Support for VS 2015 + Community Edition</a:t>
            </a:r>
          </a:p>
          <a:p>
            <a:pPr marL="171450" indent="-171450">
              <a:buFont typeface="Arial" charset="0"/>
              <a:buChar char="•"/>
            </a:pPr>
            <a:r>
              <a:rPr lang="en-US" baseline="0" dirty="0" smtClean="0"/>
              <a:t>Special MSDN Offers</a:t>
            </a:r>
          </a:p>
          <a:p>
            <a:pPr marL="171450" indent="-171450">
              <a:buFont typeface="Arial" charset="0"/>
              <a:buChar char="•"/>
            </a:pPr>
            <a:r>
              <a:rPr lang="en-US" baseline="0" dirty="0" smtClean="0"/>
              <a:t>Starter Edition Support for Visual Studio</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10462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 </a:t>
            </a:r>
            <a:r>
              <a:rPr lang="en-US" dirty="0" err="1" smtClean="0"/>
              <a:t>MobileFirst</a:t>
            </a:r>
            <a:r>
              <a:rPr lang="en-US" dirty="0" smtClean="0"/>
              <a:t> SDK for Xamarin: A pre-built software library that Xamarin and IBM developers can embed in their mobile apps to connect, secure and manage the apps using IBM </a:t>
            </a:r>
            <a:r>
              <a:rPr lang="en-US" dirty="0" err="1" smtClean="0"/>
              <a:t>Worklight</a:t>
            </a:r>
            <a:r>
              <a:rPr lang="en-US" dirty="0" smtClean="0"/>
              <a:t>, a part of the IBM </a:t>
            </a:r>
            <a:r>
              <a:rPr lang="en-US" dirty="0" err="1" smtClean="0"/>
              <a:t>MobileFirst</a:t>
            </a:r>
            <a:r>
              <a:rPr lang="en-US" dirty="0" smtClean="0"/>
              <a:t> portfolio. </a:t>
            </a:r>
          </a:p>
          <a:p>
            <a:endParaRPr lang="en-US" dirty="0" smtClean="0"/>
          </a:p>
          <a:p>
            <a:r>
              <a:rPr lang="en-US" dirty="0" smtClean="0"/>
              <a:t>IBM </a:t>
            </a:r>
            <a:r>
              <a:rPr lang="en-US" dirty="0" err="1" smtClean="0"/>
              <a:t>MobileFirst</a:t>
            </a:r>
            <a:r>
              <a:rPr lang="en-US" dirty="0" smtClean="0"/>
              <a:t> Add-Ons for Xamarin Studio and Visual Studio: Extensions that enable developers to configure and access the IBM </a:t>
            </a:r>
            <a:r>
              <a:rPr lang="en-US" dirty="0" err="1" smtClean="0"/>
              <a:t>Worklight</a:t>
            </a:r>
            <a:r>
              <a:rPr lang="en-US" dirty="0" smtClean="0"/>
              <a:t> server from a single environment.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up a “Native” mobile application? I am sure you have heard the</a:t>
            </a:r>
            <a:r>
              <a:rPr lang="en-US" baseline="0" dirty="0" smtClean="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9/18/15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all of your favorite libraries from NuGet or share and distribute</a:t>
            </a:r>
            <a:r>
              <a:rPr lang="en-US" baseline="0" dirty="0" smtClean="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34</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Single Solution for iOS, Android, and Windows</a:t>
            </a:r>
          </a:p>
          <a:p>
            <a:pPr lvl="0"/>
            <a:endParaRPr lang="en-US" sz="1200" u="none" strike="noStrike" kern="1200" dirty="0" smtClean="0">
              <a:solidFill>
                <a:schemeClr val="tx1"/>
              </a:solidFill>
              <a:effectLst/>
              <a:latin typeface="+mn-lt"/>
              <a:ea typeface="+mn-ea"/>
              <a:cs typeface="+mn-cs"/>
            </a:endParaRPr>
          </a:p>
          <a:p>
            <a:pPr lvl="0"/>
            <a:r>
              <a:rPr lang="en-US" sz="1200" u="none" strike="noStrike" kern="1200" dirty="0" smtClean="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smtClean="0">
                <a:solidFill>
                  <a:schemeClr val="tx1"/>
                </a:solidFill>
                <a:effectLst/>
                <a:latin typeface="+mn-lt"/>
                <a:ea typeface="+mn-ea"/>
                <a:cs typeface="+mn-cs"/>
              </a:rPr>
              <a:t>ReSharper</a:t>
            </a:r>
            <a:endParaRPr lang="en-US" sz="1200" u="none" strike="noStrike" kern="1200" dirty="0" smtClean="0">
              <a:solidFill>
                <a:schemeClr val="tx1"/>
              </a:solidFill>
              <a:effectLst/>
              <a:latin typeface="+mn-lt"/>
              <a:ea typeface="+mn-ea"/>
              <a:cs typeface="+mn-cs"/>
            </a:endParaRPr>
          </a:p>
          <a:p>
            <a:pPr marL="171450" lvl="0" indent="-171450">
              <a:buFont typeface="Arial" charset="0"/>
              <a:buChar char="•"/>
            </a:pPr>
            <a:r>
              <a:rPr lang="en-US" sz="1200" u="none" strike="noStrike" kern="1200" dirty="0" smtClean="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smtClean="0">
                <a:solidFill>
                  <a:schemeClr val="tx1"/>
                </a:solidFill>
                <a:effectLst/>
                <a:latin typeface="+mn-lt"/>
                <a:ea typeface="+mn-ea"/>
                <a:cs typeface="+mn-cs"/>
              </a:rPr>
              <a:t>Azure</a:t>
            </a:r>
          </a:p>
          <a:p>
            <a:pPr marL="171450" lvl="0" indent="-171450">
              <a:buFont typeface="Arial" charset="0"/>
              <a:buChar char="•"/>
            </a:pPr>
            <a:r>
              <a:rPr lang="en-US" sz="1200" u="none" strike="noStrike" kern="1200" dirty="0" smtClean="0">
                <a:solidFill>
                  <a:schemeClr val="tx1"/>
                </a:solidFill>
                <a:effectLst/>
                <a:latin typeface="+mn-lt"/>
                <a:ea typeface="+mn-ea"/>
                <a:cs typeface="+mn-cs"/>
              </a:rPr>
              <a:t>ASP.NET</a:t>
            </a:r>
          </a:p>
          <a:p>
            <a:pPr marL="171450" lvl="0" indent="-171450">
              <a:buFont typeface="Arial" charset="0"/>
              <a:buChar char="•"/>
            </a:pPr>
            <a:r>
              <a:rPr lang="en-US" sz="1200" u="none" strike="noStrike" kern="1200" dirty="0" smtClean="0">
                <a:solidFill>
                  <a:schemeClr val="tx1"/>
                </a:solidFill>
                <a:effectLst/>
                <a:latin typeface="+mn-lt"/>
                <a:ea typeface="+mn-ea"/>
                <a:cs typeface="+mn-cs"/>
              </a:rPr>
              <a:t>Favorite</a:t>
            </a:r>
            <a:r>
              <a:rPr lang="en-US" sz="1200" u="none" strike="noStrike" kern="1200" baseline="0" dirty="0" smtClean="0">
                <a:solidFill>
                  <a:schemeClr val="tx1"/>
                </a:solidFill>
                <a:effectLst/>
                <a:latin typeface="+mn-lt"/>
                <a:ea typeface="+mn-ea"/>
                <a:cs typeface="+mn-cs"/>
              </a:rPr>
              <a:t> Code Coverage and Profiling Tools</a:t>
            </a:r>
            <a:endParaRPr lang="en-US" sz="1200" u="none" strike="noStrike" kern="1200" dirty="0" smtClean="0">
              <a:solidFill>
                <a:schemeClr val="tx1"/>
              </a:solidFill>
              <a:effectLst/>
              <a:latin typeface="+mn-lt"/>
              <a:ea typeface="+mn-ea"/>
              <a:cs typeface="+mn-cs"/>
            </a:endParaRPr>
          </a:p>
          <a:p>
            <a:pPr lvl="0"/>
            <a:endParaRPr lang="en-US" sz="1200" u="none" strike="noStrike" kern="1200" dirty="0" smtClean="0">
              <a:solidFill>
                <a:schemeClr val="tx1"/>
              </a:solidFill>
              <a:effectLst/>
              <a:latin typeface="+mn-lt"/>
              <a:ea typeface="+mn-ea"/>
              <a:cs typeface="+mn-cs"/>
            </a:endParaRPr>
          </a:p>
          <a:p>
            <a:pPr lvl="0"/>
            <a:r>
              <a:rPr lang="en-US" sz="1200" u="none" strike="noStrike" kern="1200" dirty="0" smtClean="0">
                <a:solidFill>
                  <a:schemeClr val="tx1"/>
                </a:solidFill>
                <a:effectLst/>
                <a:latin typeface="+mn-lt"/>
                <a:ea typeface="+mn-ea"/>
                <a:cs typeface="+mn-cs"/>
              </a:rPr>
              <a:t>Starter Compatible </a:t>
            </a:r>
          </a:p>
          <a:p>
            <a:pPr lvl="0"/>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native app needs a lot of things, but three important ones stick out:</a:t>
            </a:r>
          </a:p>
          <a:p>
            <a:pPr marL="228600" indent="-228600">
              <a:buFont typeface="+mj-lt"/>
              <a:buAutoNum type="arabicPeriod"/>
            </a:pPr>
            <a:r>
              <a:rPr lang="en-US" baseline="0" dirty="0" smtClean="0"/>
              <a:t>Native User Interface: Apps need to look and act correct per platform.</a:t>
            </a:r>
          </a:p>
          <a:p>
            <a:pPr marL="228600" indent="-228600">
              <a:buFont typeface="+mj-lt"/>
              <a:buAutoNum type="arabicPeriod"/>
            </a:pPr>
            <a:r>
              <a:rPr lang="en-US" baseline="0" dirty="0" smtClean="0"/>
              <a:t>Full SDK Access: As a developer we need to add the latest and greatest features</a:t>
            </a:r>
          </a:p>
          <a:p>
            <a:pPr marL="228600" indent="-228600">
              <a:buFont typeface="+mj-lt"/>
              <a:buAutoNum type="arabicPeriod"/>
            </a:pPr>
            <a:r>
              <a:rPr lang="en-US" baseline="0" dirty="0" smtClean="0"/>
              <a:t>Native Performance: Needs to be fast and fluid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9/18/15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69705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Xamarin Studio is available for Android development</a:t>
            </a:r>
            <a:r>
              <a:rPr lang="en-US" baseline="0" dirty="0" smtClean="0"/>
              <a:t> on the PC. </a:t>
            </a:r>
          </a:p>
          <a:p>
            <a:r>
              <a:rPr lang="en-US" baseline="0" dirty="0" smtClean="0"/>
              <a:t>Xamarin Studio on Mac offers: Android, iOS and Mac development</a:t>
            </a:r>
          </a:p>
          <a:p>
            <a:r>
              <a:rPr lang="en-US" baseline="0" dirty="0" smtClean="0"/>
              <a:t>World Class IDE with great features:</a:t>
            </a:r>
          </a:p>
          <a:p>
            <a:pPr marL="171450" indent="-171450">
              <a:buFont typeface="Arial" panose="020B0604020202020204" pitchFamily="34" charset="0"/>
              <a:buChar char="•"/>
            </a:pPr>
            <a:r>
              <a:rPr lang="en-US" baseline="0" dirty="0" smtClean="0"/>
              <a:t>Code Analysis</a:t>
            </a:r>
          </a:p>
          <a:p>
            <a:pPr marL="171450" indent="-171450">
              <a:buFont typeface="Arial" panose="020B0604020202020204" pitchFamily="34" charset="0"/>
              <a:buChar char="•"/>
            </a:pPr>
            <a:r>
              <a:rPr lang="en-US" baseline="0" dirty="0" smtClean="0"/>
              <a:t>Upload to Test Flight</a:t>
            </a:r>
          </a:p>
          <a:p>
            <a:pPr marL="171450" indent="-171450">
              <a:buFont typeface="Arial" panose="020B0604020202020204" pitchFamily="34" charset="0"/>
              <a:buChar char="•"/>
            </a:pPr>
            <a:r>
              <a:rPr lang="en-US" baseline="0" dirty="0" err="1" smtClean="0"/>
              <a:t>Git</a:t>
            </a:r>
            <a:r>
              <a:rPr lang="en-US" baseline="0" dirty="0" smtClean="0"/>
              <a:t> &amp; Subversion  Integration</a:t>
            </a:r>
          </a:p>
          <a:p>
            <a:pPr marL="171450" indent="-171450">
              <a:buFont typeface="Arial" panose="020B0604020202020204" pitchFamily="34" charset="0"/>
              <a:buChar char="•"/>
            </a:pPr>
            <a:r>
              <a:rPr lang="en-US" baseline="0" dirty="0" smtClean="0"/>
              <a:t>Code Completion</a:t>
            </a:r>
          </a:p>
          <a:p>
            <a:pPr marL="171450" indent="-171450">
              <a:buFont typeface="Arial" panose="020B0604020202020204" pitchFamily="34" charset="0"/>
              <a:buChar char="•"/>
            </a:pPr>
            <a:r>
              <a:rPr lang="en-US" baseline="0" dirty="0" smtClean="0"/>
              <a:t>Code Navigation</a:t>
            </a:r>
          </a:p>
          <a:p>
            <a:pPr marL="0" indent="0">
              <a:buFont typeface="Arial" panose="020B0604020202020204" pitchFamily="34" charset="0"/>
              <a:buNone/>
            </a:pPr>
            <a:r>
              <a:rPr lang="en-US" baseline="0" dirty="0" smtClean="0"/>
              <a:t>Easy transition from Visual Studio</a:t>
            </a:r>
          </a:p>
          <a:p>
            <a:pPr marL="0" indent="0">
              <a:buFont typeface="Arial" panose="020B0604020202020204" pitchFamily="34" charset="0"/>
              <a:buNone/>
            </a:pPr>
            <a:r>
              <a:rPr lang="en-US" baseline="0" dirty="0" smtClean="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looking to get started will a full baked application simply head over to Xamarin’s pre-built page featuring</a:t>
            </a:r>
            <a:r>
              <a:rPr lang="en-US" baseline="0" dirty="0" smtClean="0"/>
              <a:t> these apps and many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43</a:t>
            </a:fld>
            <a:endParaRPr lang="en-US"/>
          </a:p>
        </p:txBody>
      </p:sp>
    </p:spTree>
    <p:extLst>
      <p:ext uri="{BB962C8B-B14F-4D97-AF65-F5344CB8AC3E}">
        <p14:creationId xmlns:p14="http://schemas.microsoft.com/office/powerpoint/2010/main" val="33054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46</a:t>
            </a:fld>
            <a:endParaRPr lang="en-US"/>
          </a:p>
        </p:txBody>
      </p:sp>
    </p:spTree>
    <p:extLst>
      <p:ext uri="{BB962C8B-B14F-4D97-AF65-F5344CB8AC3E}">
        <p14:creationId xmlns:p14="http://schemas.microsoft.com/office/powerpoint/2010/main" val="2097657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 is much more that just a framework and includes everything</a:t>
            </a:r>
            <a:r>
              <a:rPr lang="en-US" baseline="0" dirty="0" smtClean="0"/>
              <a:t> you need to get up and running to build out full native applications.</a:t>
            </a:r>
          </a:p>
          <a:p>
            <a:endParaRPr lang="en-US" baseline="0" dirty="0" smtClean="0"/>
          </a:p>
          <a:p>
            <a:r>
              <a:rPr lang="en-US" baseline="0" dirty="0" smtClean="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47</a:t>
            </a:fld>
            <a:endParaRPr lang="en-US"/>
          </a:p>
        </p:txBody>
      </p:sp>
    </p:spTree>
    <p:extLst>
      <p:ext uri="{BB962C8B-B14F-4D97-AF65-F5344CB8AC3E}">
        <p14:creationId xmlns:p14="http://schemas.microsoft.com/office/powerpoint/2010/main" val="529302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quick example of a login</a:t>
            </a:r>
            <a:r>
              <a:rPr lang="en-US" baseline="0" dirty="0" smtClean="0"/>
              <a:t> page:</a:t>
            </a:r>
          </a:p>
          <a:p>
            <a:endParaRPr lang="en-US" baseline="0" dirty="0" smtClean="0"/>
          </a:p>
          <a:p>
            <a:r>
              <a:rPr lang="en-US" baseline="0" dirty="0" smtClean="0"/>
              <a:t>Notice the data binding on the Entries Text fields. Additionally, there is a </a:t>
            </a:r>
            <a:r>
              <a:rPr lang="en-US" baseline="0" dirty="0" err="1" smtClean="0"/>
              <a:t>LoginCommand</a:t>
            </a:r>
            <a:r>
              <a:rPr lang="en-US" baseline="0" dirty="0" smtClean="0"/>
              <a:t>.</a:t>
            </a:r>
          </a:p>
          <a:p>
            <a:endParaRPr lang="en-US" baseline="0" dirty="0" smtClean="0"/>
          </a:p>
          <a:p>
            <a:r>
              <a:rPr lang="en-US" baseline="0" dirty="0" smtClean="0"/>
              <a:t>Each has a native user interface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48</a:t>
            </a:fld>
            <a:endParaRPr lang="en-US"/>
          </a:p>
        </p:txBody>
      </p:sp>
    </p:spTree>
    <p:extLst>
      <p:ext uri="{BB962C8B-B14F-4D97-AF65-F5344CB8AC3E}">
        <p14:creationId xmlns:p14="http://schemas.microsoft.com/office/powerpoint/2010/main" val="978053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what is right</a:t>
            </a:r>
            <a:r>
              <a:rPr lang="en-US" baseline="0" dirty="0" smtClean="0"/>
              <a:t> for you!</a:t>
            </a:r>
          </a:p>
          <a:p>
            <a:endParaRPr lang="en-US" baseline="0" dirty="0" smtClean="0"/>
          </a:p>
          <a:p>
            <a:r>
              <a:rPr lang="en-US" baseline="0" dirty="0" smtClean="0"/>
              <a:t>Xamarin has this nifty guide to help you decide to go traditional or with Xamarin.Forms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49</a:t>
            </a:fld>
            <a:endParaRPr lang="en-US"/>
          </a:p>
        </p:txBody>
      </p:sp>
    </p:spTree>
    <p:extLst>
      <p:ext uri="{BB962C8B-B14F-4D97-AF65-F5344CB8AC3E}">
        <p14:creationId xmlns:p14="http://schemas.microsoft.com/office/powerpoint/2010/main" val="29860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p>
          <a:p>
            <a:endParaRPr lang="en-US" baseline="0" dirty="0" smtClean="0"/>
          </a:p>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50</a:t>
            </a:fld>
            <a:endParaRPr lang="en-US"/>
          </a:p>
        </p:txBody>
      </p:sp>
    </p:spTree>
    <p:extLst>
      <p:ext uri="{BB962C8B-B14F-4D97-AF65-F5344CB8AC3E}">
        <p14:creationId xmlns:p14="http://schemas.microsoft.com/office/powerpoint/2010/main" val="129834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Phone it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51</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Xamarin.Forms</a:t>
            </a:r>
            <a:r>
              <a:rPr lang="en-US" dirty="0" smtClean="0"/>
              <a:t> also has a great ecosystem</a:t>
            </a:r>
            <a:r>
              <a:rPr lang="en-US" baseline="0" dirty="0" smtClean="0"/>
              <a:t> of controls from vendors you might know!</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34195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Instant Articles was recently released</a:t>
            </a:r>
            <a:r>
              <a:rPr lang="en-US" baseline="0" dirty="0" smtClean="0"/>
              <a:t> by Facebook for browsing articles on the iPhone and it is a beautiful native experience with great animations taking advantage of the great look of iOS. To prove the point on how important native is read this quote.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905894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err="1" smtClean="0"/>
              <a:t>Xamarin.Forms</a:t>
            </a:r>
            <a:r>
              <a:rPr lang="en-US" dirty="0" smtClean="0"/>
              <a:t> you can easily extend and embed</a:t>
            </a:r>
            <a:r>
              <a:rPr lang="en-US" baseline="0" dirty="0" smtClean="0"/>
              <a:t> custom views, mix and match screens, called native </a:t>
            </a:r>
            <a:r>
              <a:rPr lang="en-US" baseline="0" dirty="0" err="1" smtClean="0"/>
              <a:t>apis</a:t>
            </a:r>
            <a:r>
              <a:rPr lang="en-US" baseline="0" dirty="0" smtClean="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2252118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unique aspect of Xamarin.Forms is an abstraction over the user interface, but what about</a:t>
            </a:r>
            <a:r>
              <a:rPr lang="en-US" baseline="0" dirty="0" smtClean="0"/>
              <a:t> the platform specific functionality that makes these devices so special?</a:t>
            </a:r>
          </a:p>
          <a:p>
            <a:endParaRPr lang="en-US" baseline="0" dirty="0" smtClean="0"/>
          </a:p>
          <a:p>
            <a:r>
              <a:rPr lang="en-US" baseline="0" dirty="0" smtClean="0"/>
              <a:t>That is where plugins for Xamarin come 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856363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this stuff that we tal</a:t>
            </a:r>
            <a:r>
              <a:rPr lang="en-US" baseline="0" dirty="0" smtClean="0"/>
              <a:t>k about up here?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56</a:t>
            </a:fld>
            <a:endParaRPr lang="en-US"/>
          </a:p>
        </p:txBody>
      </p:sp>
    </p:spTree>
    <p:extLst>
      <p:ext uri="{BB962C8B-B14F-4D97-AF65-F5344CB8AC3E}">
        <p14:creationId xmlns:p14="http://schemas.microsoft.com/office/powerpoint/2010/main" val="787689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platform specific code no matter how you are developing</a:t>
            </a:r>
            <a:r>
              <a:rPr lang="en-US" baseline="0" dirty="0" smtClean="0"/>
              <a:t> traditional Xamarin or with Xamarin.Forms.</a:t>
            </a:r>
          </a:p>
          <a:p>
            <a:endParaRPr lang="en-US" baseline="0" dirty="0" smtClean="0"/>
          </a:p>
          <a:p>
            <a:r>
              <a:rPr lang="en-US" baseline="0" dirty="0" smtClean="0"/>
              <a:t>However, many platform APIs are the same bit of functionality, but with different APIs.</a:t>
            </a:r>
          </a:p>
          <a:p>
            <a:endParaRPr lang="en-US" baseline="0" dirty="0" smtClean="0"/>
          </a:p>
          <a:p>
            <a:r>
              <a:rPr lang="en-US" baseline="0" dirty="0" smtClean="0"/>
              <a:t>What if we had 1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57</a:t>
            </a:fld>
            <a:endParaRPr lang="en-US"/>
          </a:p>
        </p:txBody>
      </p:sp>
    </p:spTree>
    <p:extLst>
      <p:ext uri="{BB962C8B-B14F-4D97-AF65-F5344CB8AC3E}">
        <p14:creationId xmlns:p14="http://schemas.microsoft.com/office/powerpoint/2010/main" val="846621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text to speech, what if we could</a:t>
            </a:r>
            <a:r>
              <a:rPr lang="en-US" baseline="0" dirty="0" smtClean="0"/>
              <a:t> just say “Speak” and it would speak text with the underlying API.</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58</a:t>
            </a:fld>
            <a:endParaRPr lang="en-US"/>
          </a:p>
        </p:txBody>
      </p:sp>
    </p:spTree>
    <p:extLst>
      <p:ext uri="{BB962C8B-B14F-4D97-AF65-F5344CB8AC3E}">
        <p14:creationId xmlns:p14="http://schemas.microsoft.com/office/powerpoint/2010/main" val="584522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Plugins for Xamarin are for! 1</a:t>
            </a:r>
            <a:r>
              <a:rPr lang="en-US" baseline="0" dirty="0" smtClean="0"/>
              <a:t> API for all common APIs:</a:t>
            </a:r>
          </a:p>
          <a:p>
            <a:endParaRPr lang="en-US" baseline="0" dirty="0" smtClean="0"/>
          </a:p>
          <a:p>
            <a:r>
              <a:rPr lang="en-US" baseline="0" dirty="0" smtClean="0"/>
              <a:t>Camera</a:t>
            </a:r>
          </a:p>
          <a:p>
            <a:r>
              <a:rPr lang="en-US" baseline="0" dirty="0" smtClean="0"/>
              <a:t>GPS</a:t>
            </a:r>
          </a:p>
          <a:p>
            <a:r>
              <a:rPr lang="en-US" baseline="0" dirty="0" smtClean="0"/>
              <a:t>Settings</a:t>
            </a:r>
          </a:p>
          <a:p>
            <a:r>
              <a:rPr lang="en-US" baseline="0" dirty="0" smtClean="0"/>
              <a:t>Notifications</a:t>
            </a:r>
          </a:p>
          <a:p>
            <a:r>
              <a:rPr lang="en-US" baseline="0" dirty="0" smtClean="0"/>
              <a:t>Battery</a:t>
            </a:r>
          </a:p>
          <a:p>
            <a:r>
              <a:rPr lang="en-US" baseline="0" dirty="0" smtClean="0"/>
              <a:t>And so much more!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59</a:t>
            </a:fld>
            <a:endParaRPr lang="en-US"/>
          </a:p>
        </p:txBody>
      </p:sp>
    </p:spTree>
    <p:extLst>
      <p:ext uri="{BB962C8B-B14F-4D97-AF65-F5344CB8AC3E}">
        <p14:creationId xmlns:p14="http://schemas.microsoft.com/office/powerpoint/2010/main" val="128772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62</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63</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OpenSignal</a:t>
            </a:r>
            <a:r>
              <a:rPr lang="en-US" sz="1200" kern="1200" dirty="0" smtClean="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64</a:t>
            </a:fld>
            <a:endParaRPr lang="en-US"/>
          </a:p>
        </p:txBody>
      </p:sp>
    </p:spTree>
    <p:extLst>
      <p:ext uri="{BB962C8B-B14F-4D97-AF65-F5344CB8AC3E}">
        <p14:creationId xmlns:p14="http://schemas.microsoft.com/office/powerpoint/2010/main" val="816504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just a few of the screen</a:t>
            </a:r>
            <a:r>
              <a:rPr lang="en-US" baseline="0" dirty="0" smtClean="0"/>
              <a:t> sizes of Samsung devices you couldn’t even fit all of them on the screen, so how do you handle this problem?</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65</a:t>
            </a:fld>
            <a:endParaRPr lang="en-US"/>
          </a:p>
        </p:txBody>
      </p:sp>
    </p:spTree>
    <p:extLst>
      <p:ext uri="{BB962C8B-B14F-4D97-AF65-F5344CB8AC3E}">
        <p14:creationId xmlns:p14="http://schemas.microsoft.com/office/powerpoint/2010/main" val="51158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03984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66</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67</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a:t>
            </a:r>
            <a:r>
              <a:rPr lang="en-US" dirty="0" err="1" smtClean="0"/>
              <a:t>Xamarin.UI</a:t>
            </a:r>
            <a:r>
              <a:rPr lang="en-US" baseline="0" dirty="0" err="1" smtClean="0"/>
              <a:t>Test</a:t>
            </a:r>
            <a:r>
              <a:rPr lang="en-US" baseline="0" dirty="0" smtClean="0"/>
              <a:t> comes in to help with this shift. </a:t>
            </a:r>
            <a:r>
              <a:rPr lang="en-US" dirty="0" err="1" smtClean="0"/>
              <a:t>Xamarin.UITest</a:t>
            </a:r>
            <a:r>
              <a:rPr lang="en-US" baseline="0" dirty="0" smtClean="0"/>
              <a:t> is a framework that ties in directly to the </a:t>
            </a:r>
            <a:r>
              <a:rPr lang="en-US" baseline="0" dirty="0" err="1" smtClean="0"/>
              <a:t>Nunit</a:t>
            </a:r>
            <a:r>
              <a:rPr lang="en-US" baseline="0" dirty="0" smtClean="0"/>
              <a:t> testing framework to write the UI tests. You can even run them directly against a simulator for free to do regression tests on your applications.</a:t>
            </a:r>
          </a:p>
          <a:p>
            <a:endParaRPr lang="en-US" baseline="0" dirty="0" smtClean="0"/>
          </a:p>
          <a:p>
            <a:pPr marL="0" indent="0">
              <a:buNone/>
            </a:pPr>
            <a:r>
              <a:rPr lang="en-US" sz="1200" smtClean="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test scripts and test again thousands of physical devices!</a:t>
            </a:r>
          </a:p>
          <a:p>
            <a:endParaRPr lang="en-US" baseline="0" dirty="0" smtClean="0"/>
          </a:p>
          <a:p>
            <a:r>
              <a:rPr lang="en-US" baseline="0" dirty="0" smtClean="0"/>
              <a:t>All Xamarin subscribers get free device time! Check </a:t>
            </a:r>
            <a:r>
              <a:rPr lang="en-US" baseline="0" dirty="0" err="1" smtClean="0"/>
              <a:t>store.xamarin.com</a:t>
            </a:r>
            <a:r>
              <a:rPr lang="en-US" baseline="0" dirty="0" smtClean="0"/>
              <a:t> for details.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69</a:t>
            </a:fld>
            <a:endParaRPr lang="en-US"/>
          </a:p>
        </p:txBody>
      </p:sp>
    </p:spTree>
    <p:extLst>
      <p:ext uri="{BB962C8B-B14F-4D97-AF65-F5344CB8AC3E}">
        <p14:creationId xmlns:p14="http://schemas.microsoft.com/office/powerpoint/2010/main" val="8088085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a:t>
            </a:r>
            <a:r>
              <a:rPr lang="en-US" baseline="0" dirty="0" smtClean="0"/>
              <a:t> Insights is a new product from Xamarin, currently in preview for all of your apps to handle crash reporting and analytics.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71</a:t>
            </a:fld>
            <a:endParaRPr lang="en-US"/>
          </a:p>
        </p:txBody>
      </p:sp>
    </p:spTree>
    <p:extLst>
      <p:ext uri="{BB962C8B-B14F-4D97-AF65-F5344CB8AC3E}">
        <p14:creationId xmlns:p14="http://schemas.microsoft.com/office/powerpoint/2010/main" val="1353668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72</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73</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74</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75</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76</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what we want how do we get there? Let’s talk about the state of mobile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336092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started today with free 30 day trial of Xamarin</a:t>
            </a:r>
            <a:r>
              <a:rPr lang="en-US" baseline="0" dirty="0" smtClean="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79</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had a straight C# REPL(Read-</a:t>
            </a:r>
            <a:r>
              <a:rPr lang="en-US" dirty="0" err="1" smtClean="0"/>
              <a:t>Eval</a:t>
            </a:r>
            <a:r>
              <a:rPr lang="en-US" dirty="0" smtClean="0"/>
              <a:t>-Print</a:t>
            </a:r>
            <a:r>
              <a:rPr lang="en-US" baseline="0" dirty="0" smtClean="0"/>
              <a:t> Loop) for a while now, however Sketches takes it to an entirely new level.</a:t>
            </a:r>
          </a:p>
          <a:p>
            <a:endParaRPr lang="en-US" baseline="0" dirty="0" smtClean="0"/>
          </a:p>
          <a:p>
            <a:r>
              <a:rPr lang="en-US" baseline="0" dirty="0" smtClean="0"/>
              <a:t>This is a live interactive coding environment for:</a:t>
            </a:r>
          </a:p>
          <a:p>
            <a:r>
              <a:rPr lang="en-US" baseline="0" dirty="0" smtClean="0"/>
              <a:t>iOS,</a:t>
            </a:r>
          </a:p>
          <a:p>
            <a:r>
              <a:rPr lang="en-US" baseline="0" dirty="0" smtClean="0"/>
              <a:t>Android</a:t>
            </a:r>
          </a:p>
          <a:p>
            <a:r>
              <a:rPr lang="en-US" baseline="0" dirty="0" smtClean="0"/>
              <a:t>Xamarin.Forms!</a:t>
            </a:r>
          </a:p>
          <a:p>
            <a:endParaRPr lang="en-US" baseline="0" dirty="0" smtClean="0"/>
          </a:p>
          <a:p>
            <a:r>
              <a:rPr lang="en-US" baseline="0" dirty="0" smtClean="0"/>
              <a:t>Write code and see it live before your eyes!</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82</a:t>
            </a:fld>
            <a:endParaRPr lang="en-US"/>
          </a:p>
        </p:txBody>
      </p:sp>
    </p:spTree>
    <p:extLst>
      <p:ext uri="{BB962C8B-B14F-4D97-AF65-F5344CB8AC3E}">
        <p14:creationId xmlns:p14="http://schemas.microsoft.com/office/powerpoint/2010/main" val="14578803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Xamarin</a:t>
            </a:r>
            <a:r>
              <a:rPr lang="en-US" baseline="0" dirty="0" smtClean="0"/>
              <a:t> Profiler enables developer to dive deep into their mobile apps to analyze and finely tune every last bit of performance. It has several key features.</a:t>
            </a:r>
          </a:p>
          <a:p>
            <a:endParaRPr lang="en-US" baseline="0" dirty="0" smtClean="0"/>
          </a:p>
          <a:p>
            <a:r>
              <a:rPr lang="en-US" baseline="0" dirty="0" smtClean="0"/>
              <a:t>Available for Xamarin Business Edition Subscribers</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83</a:t>
            </a:fld>
            <a:endParaRPr lang="en-US"/>
          </a:p>
        </p:txBody>
      </p:sp>
    </p:spTree>
    <p:extLst>
      <p:ext uri="{BB962C8B-B14F-4D97-AF65-F5344CB8AC3E}">
        <p14:creationId xmlns:p14="http://schemas.microsoft.com/office/powerpoint/2010/main" val="5051851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Instruments:</a:t>
            </a:r>
          </a:p>
          <a:p>
            <a:r>
              <a:rPr lang="en-US" dirty="0" smtClean="0">
                <a:solidFill>
                  <a:schemeClr val="bg1">
                    <a:lumMod val="50000"/>
                  </a:schemeClr>
                </a:solidFill>
              </a:rPr>
              <a:t>Allocations</a:t>
            </a:r>
          </a:p>
          <a:p>
            <a:r>
              <a:rPr lang="en-US" dirty="0" smtClean="0">
                <a:solidFill>
                  <a:schemeClr val="bg1">
                    <a:lumMod val="50000"/>
                  </a:schemeClr>
                </a:solidFill>
              </a:rPr>
              <a:t>Time Profiler</a:t>
            </a:r>
          </a:p>
          <a:p>
            <a:endParaRPr lang="en-US" dirty="0" smtClean="0"/>
          </a:p>
          <a:p>
            <a:endParaRPr lang="en-US" dirty="0" smtClean="0"/>
          </a:p>
          <a:p>
            <a:r>
              <a:rPr lang="en-US" dirty="0" smtClean="0"/>
              <a:t>Call Tree:</a:t>
            </a:r>
          </a:p>
          <a:p>
            <a:r>
              <a:rPr lang="en-US" dirty="0" smtClean="0">
                <a:solidFill>
                  <a:schemeClr val="bg1">
                    <a:lumMod val="50000"/>
                  </a:schemeClr>
                </a:solidFill>
              </a:rPr>
              <a:t>Browse functions easily</a:t>
            </a:r>
          </a:p>
          <a:p>
            <a:r>
              <a:rPr lang="en-US" dirty="0" smtClean="0">
                <a:solidFill>
                  <a:schemeClr val="bg1">
                    <a:lumMod val="50000"/>
                  </a:schemeClr>
                </a:solidFill>
              </a:rPr>
              <a:t>Option to invert and separate by threads</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84</a:t>
            </a:fld>
            <a:endParaRPr lang="en-US"/>
          </a:p>
        </p:txBody>
      </p:sp>
    </p:spTree>
    <p:extLst>
      <p:ext uri="{BB962C8B-B14F-4D97-AF65-F5344CB8AC3E}">
        <p14:creationId xmlns:p14="http://schemas.microsoft.com/office/powerpoint/2010/main" val="202043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Sampling: </a:t>
            </a:r>
            <a:r>
              <a:rPr lang="en-US" dirty="0" smtClean="0">
                <a:solidFill>
                  <a:schemeClr val="bg1">
                    <a:lumMod val="50000"/>
                  </a:schemeClr>
                </a:solidFill>
              </a:rPr>
              <a:t>See where your app is spending the most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lumMod val="50000"/>
                  </a:schemeClr>
                </a:solidFill>
              </a:rPr>
              <a:t>Memory Snapshots: See how memory is used at different points in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85</a:t>
            </a:fld>
            <a:endParaRPr lang="en-US"/>
          </a:p>
        </p:txBody>
      </p:sp>
    </p:spTree>
    <p:extLst>
      <p:ext uri="{BB962C8B-B14F-4D97-AF65-F5344CB8AC3E}">
        <p14:creationId xmlns:p14="http://schemas.microsoft.com/office/powerpoint/2010/main" val="554602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Of course,</a:t>
            </a:r>
            <a:r>
              <a:rPr lang="en-US" sz="1200" u="none" strike="noStrike" kern="1200" baseline="0" dirty="0" smtClean="0">
                <a:solidFill>
                  <a:schemeClr val="tx1"/>
                </a:solidFill>
                <a:effectLst/>
                <a:latin typeface="+mn-lt"/>
                <a:ea typeface="+mn-ea"/>
                <a:cs typeface="+mn-cs"/>
              </a:rPr>
              <a:t> you can use any android emulator, even the ones built into Visual Studio 2015.</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659373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9/18/15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73044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9/18/15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638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9/18/15 8:43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111651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7277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8ACDB3CC-F982-40F9-8DD6-BCC9AFBF44BD}" type="datetime1">
              <a:rPr lang="en-US" smtClean="0"/>
              <a:pPr/>
              <a:t>9/18/15</a:t>
            </a:fld>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558410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8" r:id="rId12"/>
    <p:sldLayoutId id="2147483679" r:id="rId13"/>
    <p:sldLayoutId id="2147483706" r:id="rId14"/>
    <p:sldLayoutId id="2147483707" r:id="rId15"/>
    <p:sldLayoutId id="2147483708" r:id="rId16"/>
    <p:sldLayoutId id="2147483738" r:id="rId17"/>
    <p:sldLayoutId id="2147483739" r:id="rId18"/>
    <p:sldLayoutId id="2147483740"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7.emf"/><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emf"/><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chart" Target="../charts/chart7.xml"/><Relationship Id="rId10" Type="http://schemas.openxmlformats.org/officeDocument/2006/relationships/chart" Target="../charts/chart8.xml"/><Relationship Id="rId11"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image" Target="../media/image52.png"/><Relationship Id="rId5" Type="http://schemas.openxmlformats.org/officeDocument/2006/relationships/image" Target="../media/image53.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jpeg"/><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emf"/><Relationship Id="rId6" Type="http://schemas.openxmlformats.org/officeDocument/2006/relationships/image" Target="../media/image80.emf"/><Relationship Id="rId7" Type="http://schemas.openxmlformats.org/officeDocument/2006/relationships/image" Target="../media/image81.emf"/><Relationship Id="rId8" Type="http://schemas.openxmlformats.org/officeDocument/2006/relationships/image" Target="../media/image82.emf"/><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84.emf"/></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emf"/><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tif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07.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110.tiff"/></Relationships>
</file>

<file path=ppt/slides/_rels/slide76.xml.rels><?xml version="1.0" encoding="UTF-8" standalone="yes"?>
<Relationships xmlns="http://schemas.openxmlformats.org/package/2006/relationships"><Relationship Id="rId3" Type="http://schemas.openxmlformats.org/officeDocument/2006/relationships/image" Target="../media/image111.tiff"/><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116.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11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9.tiff"/></Relationships>
</file>

<file path=ppt/slides/_rels/slide84.xml.rels><?xml version="1.0" encoding="UTF-8" standalone="yes"?>
<Relationships xmlns="http://schemas.openxmlformats.org/package/2006/relationships"><Relationship Id="rId3" Type="http://schemas.openxmlformats.org/officeDocument/2006/relationships/image" Target="../media/image120.tiff"/><Relationship Id="rId4" Type="http://schemas.openxmlformats.org/officeDocument/2006/relationships/image" Target="../media/image121.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3" Type="http://schemas.openxmlformats.org/officeDocument/2006/relationships/image" Target="../media/image120.tiff"/><Relationship Id="rId4" Type="http://schemas.openxmlformats.org/officeDocument/2006/relationships/image" Target="../media/image122.tiff"/><Relationship Id="rId5" Type="http://schemas.openxmlformats.org/officeDocument/2006/relationships/image" Target="../media/image123.tif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8.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jpg"/><Relationship Id="rId3" Type="http://schemas.openxmlformats.org/officeDocument/2006/relationships/image" Target="../media/image13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1.jpeg"/><Relationship Id="rId3" Type="http://schemas.openxmlformats.org/officeDocument/2006/relationships/image" Target="../media/image13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2.png"/><Relationship Id="rId3" Type="http://schemas.openxmlformats.org/officeDocument/2006/relationships/image" Target="../media/image130.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Speaker Name</a:t>
            </a:r>
          </a:p>
          <a:p>
            <a:r>
              <a:rPr lang="en-US" dirty="0" smtClean="0"/>
              <a:t>Presenter Title</a:t>
            </a:r>
          </a:p>
          <a:p>
            <a:r>
              <a:rPr lang="en-US" dirty="0" smtClean="0"/>
              <a:t>Presenter Contact</a:t>
            </a:r>
            <a:endParaRPr lang="en-US" dirty="0"/>
          </a:p>
        </p:txBody>
      </p:sp>
      <p:sp>
        <p:nvSpPr>
          <p:cNvPr id="3" name="Title 2"/>
          <p:cNvSpPr>
            <a:spLocks noGrp="1"/>
          </p:cNvSpPr>
          <p:nvPr>
            <p:ph type="title"/>
          </p:nvPr>
        </p:nvSpPr>
        <p:spPr/>
        <p:txBody>
          <a:bodyPr/>
          <a:lstStyle/>
          <a:p>
            <a:r>
              <a:rPr lang="en-US" dirty="0" smtClean="0"/>
              <a:t>Native iOS, Android, Mac, &amp; Windows Mobile Apps in C# with Xamarin</a:t>
            </a:r>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Tree>
    <p:extLst>
      <p:ext uri="{BB962C8B-B14F-4D97-AF65-F5344CB8AC3E}">
        <p14:creationId xmlns:p14="http://schemas.microsoft.com/office/powerpoint/2010/main" val="17602819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Why C#?</a:t>
            </a:r>
            <a:endParaRPr lang="en-US" sz="4705" dirty="0"/>
          </a:p>
        </p:txBody>
      </p:sp>
    </p:spTree>
    <p:extLst>
      <p:ext uri="{BB962C8B-B14F-4D97-AF65-F5344CB8AC3E}">
        <p14:creationId xmlns:p14="http://schemas.microsoft.com/office/powerpoint/2010/main" val="21847491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is Awesome</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33115" y="1350880"/>
            <a:ext cx="4531648" cy="130233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958" y="5044355"/>
            <a:ext cx="4531648" cy="130474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33115" y="3111465"/>
            <a:ext cx="4506491" cy="1474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18384" y="1632714"/>
            <a:ext cx="4448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LINQ Support</a:t>
            </a:r>
          </a:p>
        </p:txBody>
      </p:sp>
      <p:sp>
        <p:nvSpPr>
          <p:cNvPr id="7" name="TextBox 6"/>
          <p:cNvSpPr txBox="1"/>
          <p:nvPr/>
        </p:nvSpPr>
        <p:spPr>
          <a:xfrm>
            <a:off x="6418384" y="3479452"/>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Work with XML Easily</a:t>
            </a:r>
          </a:p>
        </p:txBody>
      </p:sp>
      <p:sp>
        <p:nvSpPr>
          <p:cNvPr id="8" name="TextBox 7"/>
          <p:cNvSpPr txBox="1"/>
          <p:nvPr/>
        </p:nvSpPr>
        <p:spPr>
          <a:xfrm>
            <a:off x="6418384" y="5326190"/>
            <a:ext cx="5506696" cy="738664"/>
          </a:xfrm>
          <a:prstGeom prst="rect">
            <a:avLst/>
          </a:prstGeom>
          <a:noFill/>
        </p:spPr>
        <p:txBody>
          <a:bodyPr wrap="square" lIns="182880" tIns="146304" rIns="182880" bIns="146304" rtlCol="0">
            <a:spAutoFit/>
          </a:bodyPr>
          <a:lstStyle/>
          <a:p>
            <a:pPr>
              <a:lnSpc>
                <a:spcPct val="90000"/>
              </a:lnSpc>
              <a:spcAft>
                <a:spcPts val="600"/>
              </a:spcAft>
            </a:pPr>
            <a:r>
              <a:rPr lang="en-US" sz="3200" smtClean="0">
                <a:gradFill>
                  <a:gsLst>
                    <a:gs pos="2917">
                      <a:schemeClr val="tx1"/>
                    </a:gs>
                    <a:gs pos="30000">
                      <a:schemeClr val="tx1"/>
                    </a:gs>
                  </a:gsLst>
                  <a:lin ang="5400000" scaled="0"/>
                </a:gradFill>
              </a:rPr>
              <a:t>Event Handling &amp; Delegates</a:t>
            </a:r>
            <a:endParaRPr lang="en-US" sz="32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8119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635896"/>
            <a:ext cx="11653522" cy="2320642"/>
          </a:xfrm>
        </p:spPr>
        <p:txBody>
          <a:bodyPr/>
          <a:lstStyle/>
          <a:p>
            <a:r>
              <a:rPr lang="en-US" dirty="0" err="1" smtClean="0"/>
              <a:t>Json.NET</a:t>
            </a:r>
            <a:r>
              <a:rPr lang="en-US" dirty="0" smtClean="0"/>
              <a:t> offers simple conversations to/from JSON strings and .NET objects:</a:t>
            </a:r>
            <a:endParaRPr lang="en-US" dirty="0"/>
          </a:p>
        </p:txBody>
      </p:sp>
      <p:sp>
        <p:nvSpPr>
          <p:cNvPr id="3" name="Title 2"/>
          <p:cNvSpPr>
            <a:spLocks noGrp="1"/>
          </p:cNvSpPr>
          <p:nvPr>
            <p:ph type="title"/>
          </p:nvPr>
        </p:nvSpPr>
        <p:spPr/>
        <p:txBody>
          <a:bodyPr/>
          <a:lstStyle/>
          <a:p>
            <a:r>
              <a:rPr lang="en-US" dirty="0" smtClean="0"/>
              <a:t>JSON Made Easy</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0183" y="3538024"/>
            <a:ext cx="8559293" cy="222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130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the Different – Classes &amp; Methods</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7476" y="1189176"/>
            <a:ext cx="4455644" cy="572403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3218" y="1189176"/>
            <a:ext cx="5387686" cy="3106068"/>
          </a:xfrm>
          <a:prstGeom prst="rect">
            <a:avLst/>
          </a:prstGeom>
        </p:spPr>
      </p:pic>
    </p:spTree>
    <p:extLst>
      <p:ext uri="{BB962C8B-B14F-4D97-AF65-F5344CB8AC3E}">
        <p14:creationId xmlns:p14="http://schemas.microsoft.com/office/powerpoint/2010/main" val="195358339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a:t>
            </a:r>
            <a:endParaRPr lang="en-US" dirty="0"/>
          </a:p>
        </p:txBody>
      </p:sp>
      <p:sp>
        <p:nvSpPr>
          <p:cNvPr id="3" name="TextBox 2"/>
          <p:cNvSpPr txBox="1"/>
          <p:nvPr/>
        </p:nvSpPr>
        <p:spPr>
          <a:xfrm>
            <a:off x="1668828" y="5870419"/>
            <a:ext cx="8856663" cy="584775"/>
          </a:xfrm>
          <a:prstGeom prst="rect">
            <a:avLst/>
          </a:prstGeom>
          <a:noFill/>
        </p:spPr>
        <p:txBody>
          <a:bodyPr wrap="square" rtlCol="0">
            <a:spAutoFit/>
          </a:bodyPr>
          <a:lstStyle/>
          <a:p>
            <a:pPr algn="ctr"/>
            <a:r>
              <a:rPr lang="en-US" sz="3200" dirty="0" smtClean="0">
                <a:solidFill>
                  <a:schemeClr val="bg1">
                    <a:lumMod val="50000"/>
                  </a:schemeClr>
                </a:solidFill>
                <a:cs typeface="Helvetica" panose="020B0604020202020204" pitchFamily="34" charset="0"/>
              </a:rPr>
              <a:t>Write Beautiful &amp; Maintainable Code</a:t>
            </a:r>
            <a:endParaRPr lang="en-US" sz="3200"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3763" y="1370684"/>
            <a:ext cx="7366794" cy="43422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93005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Native Methods with </a:t>
            </a:r>
            <a:r>
              <a:rPr lang="en-US" dirty="0" err="1" smtClean="0"/>
              <a:t>Async</a:t>
            </a:r>
            <a:r>
              <a:rPr lang="en-US" dirty="0" smtClean="0"/>
              <a:t>/Await</a:t>
            </a:r>
            <a:endParaRPr lang="en-US" dirty="0"/>
          </a:p>
        </p:txBody>
      </p:sp>
      <p:sp>
        <p:nvSpPr>
          <p:cNvPr id="5" name="TextBox 4"/>
          <p:cNvSpPr txBox="1"/>
          <p:nvPr/>
        </p:nvSpPr>
        <p:spPr>
          <a:xfrm>
            <a:off x="4537976" y="4480657"/>
            <a:ext cx="3426502" cy="584775"/>
          </a:xfrm>
          <a:prstGeom prst="rect">
            <a:avLst/>
          </a:prstGeom>
          <a:noFill/>
        </p:spPr>
        <p:txBody>
          <a:bodyPr wrap="square" rtlCol="0">
            <a:spAutoFit/>
          </a:bodyPr>
          <a:lstStyle/>
          <a:p>
            <a:pPr algn="ctr"/>
            <a:r>
              <a:rPr lang="en-US" sz="3200" dirty="0" smtClean="0">
                <a:cs typeface="Helvetica" panose="020B0604020202020204" pitchFamily="34" charset="0"/>
              </a:rPr>
              <a:t>C# with Xamarin</a:t>
            </a:r>
            <a:endParaRPr lang="en-US" sz="3200" dirty="0">
              <a:cs typeface="Helvetica" panose="020B0604020202020204" pitchFamily="34" charset="0"/>
            </a:endParaRPr>
          </a:p>
        </p:txBody>
      </p:sp>
      <p:sp>
        <p:nvSpPr>
          <p:cNvPr id="6" name="TextBox 5"/>
          <p:cNvSpPr txBox="1"/>
          <p:nvPr/>
        </p:nvSpPr>
        <p:spPr>
          <a:xfrm>
            <a:off x="4477016" y="1864338"/>
            <a:ext cx="3426502" cy="584775"/>
          </a:xfrm>
          <a:prstGeom prst="rect">
            <a:avLst/>
          </a:prstGeom>
          <a:noFill/>
        </p:spPr>
        <p:txBody>
          <a:bodyPr wrap="square" rtlCol="0">
            <a:spAutoFit/>
          </a:bodyPr>
          <a:lstStyle/>
          <a:p>
            <a:pPr algn="ctr"/>
            <a:r>
              <a:rPr lang="en-US" sz="3200" dirty="0" smtClean="0">
                <a:cs typeface="Helvetica" panose="020B0604020202020204" pitchFamily="34" charset="0"/>
              </a:rPr>
              <a:t>Objective-C</a:t>
            </a:r>
            <a:endParaRPr lang="en-US" sz="3200" dirty="0">
              <a:cs typeface="Helvetica" panose="020B0604020202020204" pitchFamily="34" charset="0"/>
            </a:endParaRPr>
          </a:p>
        </p:txBody>
      </p:sp>
      <p:pic>
        <p:nvPicPr>
          <p:cNvPr id="7" name="Picture 6"/>
          <p:cNvPicPr>
            <a:picLocks noChangeAspect="1"/>
          </p:cNvPicPr>
          <p:nvPr/>
        </p:nvPicPr>
        <p:blipFill>
          <a:blip r:embed="rId3"/>
          <a:stretch>
            <a:fillRect/>
          </a:stretch>
        </p:blipFill>
        <p:spPr>
          <a:xfrm>
            <a:off x="2072639" y="2536754"/>
            <a:ext cx="8357177" cy="11811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5440" y="5065432"/>
            <a:ext cx="9144000" cy="1129004"/>
          </a:xfrm>
          <a:prstGeom prst="rect">
            <a:avLst/>
          </a:prstGeom>
        </p:spPr>
      </p:pic>
    </p:spTree>
    <p:extLst>
      <p:ext uri="{BB962C8B-B14F-4D97-AF65-F5344CB8AC3E}">
        <p14:creationId xmlns:p14="http://schemas.microsoft.com/office/powerpoint/2010/main" val="18868727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the Difference – Android </a:t>
            </a:r>
            <a:r>
              <a:rPr lang="en-US" dirty="0" err="1" smtClean="0"/>
              <a:t>ItemClick</a:t>
            </a:r>
            <a:endParaRPr lang="en-US" dirty="0"/>
          </a:p>
        </p:txBody>
      </p:sp>
      <p:sp>
        <p:nvSpPr>
          <p:cNvPr id="7" name="TextBox 6"/>
          <p:cNvSpPr txBox="1"/>
          <p:nvPr/>
        </p:nvSpPr>
        <p:spPr>
          <a:xfrm>
            <a:off x="7307062" y="1302315"/>
            <a:ext cx="3426502" cy="584775"/>
          </a:xfrm>
          <a:prstGeom prst="rect">
            <a:avLst/>
          </a:prstGeom>
          <a:noFill/>
        </p:spPr>
        <p:txBody>
          <a:bodyPr wrap="square" rtlCol="0">
            <a:spAutoFit/>
          </a:bodyPr>
          <a:lstStyle/>
          <a:p>
            <a:pPr algn="ctr"/>
            <a:r>
              <a:rPr lang="en-US" sz="3200" dirty="0" smtClean="0">
                <a:solidFill>
                  <a:schemeClr val="bg1">
                    <a:lumMod val="50000"/>
                  </a:schemeClr>
                </a:solidFill>
                <a:cs typeface="Helvetica" panose="020B0604020202020204" pitchFamily="34" charset="0"/>
              </a:rPr>
              <a:t>C# with Xamarin</a:t>
            </a:r>
            <a:endParaRPr lang="en-US" sz="3200" dirty="0">
              <a:solidFill>
                <a:schemeClr val="bg1">
                  <a:lumMod val="50000"/>
                </a:schemeClr>
              </a:solidFill>
              <a:cs typeface="Helvetica" panose="020B0604020202020204" pitchFamily="34" charset="0"/>
            </a:endParaRPr>
          </a:p>
        </p:txBody>
      </p:sp>
      <p:sp>
        <p:nvSpPr>
          <p:cNvPr id="8" name="TextBox 7"/>
          <p:cNvSpPr txBox="1"/>
          <p:nvPr/>
        </p:nvSpPr>
        <p:spPr>
          <a:xfrm>
            <a:off x="1315733" y="1302314"/>
            <a:ext cx="3426502" cy="584775"/>
          </a:xfrm>
          <a:prstGeom prst="rect">
            <a:avLst/>
          </a:prstGeom>
          <a:noFill/>
        </p:spPr>
        <p:txBody>
          <a:bodyPr wrap="square" rtlCol="0">
            <a:spAutoFit/>
          </a:bodyPr>
          <a:lstStyle/>
          <a:p>
            <a:pPr algn="ctr"/>
            <a:r>
              <a:rPr lang="en-US" sz="3200" dirty="0" smtClean="0">
                <a:solidFill>
                  <a:schemeClr val="bg1">
                    <a:lumMod val="50000"/>
                  </a:schemeClr>
                </a:solidFill>
                <a:cs typeface="Helvetica" panose="020B0604020202020204" pitchFamily="34" charset="0"/>
              </a:rPr>
              <a:t>Java</a:t>
            </a:r>
            <a:endParaRPr lang="en-US" sz="3200" dirty="0">
              <a:solidFill>
                <a:schemeClr val="bg1">
                  <a:lumMod val="50000"/>
                </a:schemeClr>
              </a:solidFill>
              <a:cs typeface="Helvetica" panose="020B0604020202020204" pitchFamily="34" charset="0"/>
            </a:endParaRP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240" y="2075690"/>
            <a:ext cx="5519488" cy="17121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88977" y="4254411"/>
            <a:ext cx="5662677" cy="584775"/>
          </a:xfrm>
          <a:prstGeom prst="rect">
            <a:avLst/>
          </a:prstGeom>
          <a:noFill/>
        </p:spPr>
        <p:txBody>
          <a:bodyPr wrap="square" rtlCol="0">
            <a:spAutoFit/>
          </a:bodyPr>
          <a:lstStyle/>
          <a:p>
            <a:pPr algn="ctr"/>
            <a:r>
              <a:rPr lang="en-US" sz="3200" dirty="0" smtClean="0">
                <a:solidFill>
                  <a:schemeClr val="bg1">
                    <a:lumMod val="50000"/>
                  </a:schemeClr>
                </a:solidFill>
                <a:cs typeface="Helvetica" panose="020B0604020202020204" pitchFamily="34" charset="0"/>
              </a:rPr>
              <a:t>C# &amp; </a:t>
            </a:r>
            <a:r>
              <a:rPr lang="en-US" sz="3200" dirty="0" err="1" smtClean="0">
                <a:solidFill>
                  <a:schemeClr val="bg1">
                    <a:lumMod val="50000"/>
                  </a:schemeClr>
                </a:solidFill>
                <a:cs typeface="Helvetica" panose="020B0604020202020204" pitchFamily="34" charset="0"/>
              </a:rPr>
              <a:t>Async</a:t>
            </a:r>
            <a:r>
              <a:rPr lang="en-US" sz="3200" dirty="0" smtClean="0">
                <a:solidFill>
                  <a:schemeClr val="bg1">
                    <a:lumMod val="50000"/>
                  </a:schemeClr>
                </a:solidFill>
                <a:cs typeface="Helvetica" panose="020B0604020202020204" pitchFamily="34" charset="0"/>
              </a:rPr>
              <a:t> with Xamarin</a:t>
            </a:r>
            <a:endParaRPr lang="en-US" sz="3200" dirty="0">
              <a:solidFill>
                <a:schemeClr val="bg1">
                  <a:lumMod val="50000"/>
                </a:schemeClr>
              </a:solidFill>
              <a:cs typeface="Helvetica" panose="020B0604020202020204" pitchFamily="34" charset="0"/>
            </a:endParaRP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40883" y="5172379"/>
            <a:ext cx="5558861" cy="141864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797500" y="4790262"/>
            <a:ext cx="1162050" cy="373915"/>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898" y="2082487"/>
            <a:ext cx="5514832" cy="147401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DESIGN – DEVELOP - INTEGRATE</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16"/>
            <a:ext cx="4510938" cy="1122631"/>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LEARN</a:t>
              </a: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Why Xamarin?</a:t>
            </a:r>
            <a:endParaRPr lang="en-US" sz="4705" dirty="0"/>
          </a:p>
        </p:txBody>
      </p:sp>
    </p:spTree>
    <p:extLst>
      <p:ext uri="{BB962C8B-B14F-4D97-AF65-F5344CB8AC3E}">
        <p14:creationId xmlns:p14="http://schemas.microsoft.com/office/powerpoint/2010/main" val="1151336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7271307"/>
          </a:xfrm>
          <a:prstGeom prst="rect">
            <a:avLst/>
          </a:prstGeom>
        </p:spPr>
      </p:pic>
      <p:sp>
        <p:nvSpPr>
          <p:cNvPr id="3" name="TextBox 2"/>
          <p:cNvSpPr txBox="1"/>
          <p:nvPr/>
        </p:nvSpPr>
        <p:spPr>
          <a:xfrm>
            <a:off x="2286000" y="5099538"/>
            <a:ext cx="76200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solidFill>
                  <a:schemeClr val="bg1"/>
                </a:solidFill>
              </a:rPr>
              <a:t>Write Everything in C#</a:t>
            </a:r>
          </a:p>
          <a:p>
            <a:pPr algn="ctr">
              <a:lnSpc>
                <a:spcPct val="90000"/>
              </a:lnSpc>
              <a:spcAft>
                <a:spcPts val="600"/>
              </a:spcAft>
            </a:pPr>
            <a:r>
              <a:rPr lang="en-US" sz="3200" dirty="0" smtClean="0">
                <a:solidFill>
                  <a:schemeClr val="bg1"/>
                </a:solidFill>
              </a:rPr>
              <a:t>C# Now Runs on 2.6+ Billion Devices</a:t>
            </a:r>
          </a:p>
        </p:txBody>
      </p:sp>
    </p:spTree>
    <p:extLst>
      <p:ext uri="{BB962C8B-B14F-4D97-AF65-F5344CB8AC3E}">
        <p14:creationId xmlns:p14="http://schemas.microsoft.com/office/powerpoint/2010/main" val="7223085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1557" y="4126869"/>
            <a:ext cx="11653523" cy="2055947"/>
          </a:xfrm>
        </p:spPr>
        <p:txBody>
          <a:bodyPr/>
          <a:lstStyle/>
          <a:p>
            <a:pPr marL="0" indent="0">
              <a:buNone/>
            </a:pPr>
            <a:r>
              <a:rPr lang="en-US" sz="3200" i="1" dirty="0" smtClean="0">
                <a:solidFill>
                  <a:schemeClr val="tx1"/>
                </a:solidFill>
                <a:latin typeface="+mn-lt"/>
                <a:cs typeface="Helvetica" panose="020B0604020202020204" pitchFamily="34" charset="0"/>
              </a:rPr>
              <a:t>“With Xamarin, developers combine all of the productivity benefits of C#, Visual Studio and Windows Azure with the flexibility to quickly build for multiple device targets.” </a:t>
            </a:r>
          </a:p>
          <a:p>
            <a:pPr marL="0" indent="0">
              <a:buNone/>
            </a:pPr>
            <a:endParaRPr lang="en-US" sz="3200" dirty="0">
              <a:solidFill>
                <a:schemeClr val="tx1"/>
              </a:solidFill>
              <a:latin typeface="+mn-lt"/>
            </a:endParaRPr>
          </a:p>
        </p:txBody>
      </p:sp>
      <p:sp>
        <p:nvSpPr>
          <p:cNvPr id="4" name="Title 3"/>
          <p:cNvSpPr>
            <a:spLocks noGrp="1"/>
          </p:cNvSpPr>
          <p:nvPr>
            <p:ph type="title"/>
          </p:nvPr>
        </p:nvSpPr>
        <p:spPr/>
        <p:txBody>
          <a:bodyPr/>
          <a:lstStyle/>
          <a:p>
            <a:r>
              <a:rPr lang="en-US" dirty="0" smtClean="0"/>
              <a:t>Microsoft and Xamarin Partnership</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53051" y="1844298"/>
            <a:ext cx="9285897" cy="187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096000" y="5942346"/>
            <a:ext cx="5464636" cy="369332"/>
          </a:xfrm>
          <a:prstGeom prst="rect">
            <a:avLst/>
          </a:prstGeom>
        </p:spPr>
        <p:txBody>
          <a:bodyPr wrap="none">
            <a:spAutoFit/>
          </a:bodyPr>
          <a:lstStyle/>
          <a:p>
            <a:pPr algn="r"/>
            <a:r>
              <a:rPr lang="en-US">
                <a:solidFill>
                  <a:schemeClr val="bg1">
                    <a:lumMod val="50000"/>
                  </a:schemeClr>
                </a:solidFill>
                <a:latin typeface="Helvetica" panose="020B0604020202020204" pitchFamily="34" charset="0"/>
                <a:cs typeface="Helvetica" panose="020B0604020202020204" pitchFamily="34" charset="0"/>
              </a:rPr>
              <a:t>S. </a:t>
            </a:r>
            <a:r>
              <a:rPr lang="en-US" dirty="0" err="1">
                <a:solidFill>
                  <a:schemeClr val="bg1">
                    <a:lumMod val="50000"/>
                  </a:schemeClr>
                </a:solidFill>
                <a:latin typeface="Helvetica" panose="020B0604020202020204" pitchFamily="34" charset="0"/>
                <a:cs typeface="Helvetica" panose="020B0604020202020204" pitchFamily="34" charset="0"/>
              </a:rPr>
              <a:t>Somasegar</a:t>
            </a:r>
            <a:r>
              <a:rPr lang="en-US" dirty="0">
                <a:solidFill>
                  <a:schemeClr val="bg1">
                    <a:lumMod val="50000"/>
                  </a:schemeClr>
                </a:solidFill>
                <a:latin typeface="Helvetica" panose="020B0604020202020204" pitchFamily="34" charset="0"/>
                <a:cs typeface="Helvetica" panose="020B0604020202020204" pitchFamily="34" charset="0"/>
              </a:rPr>
              <a:t>, Corporate Vice President, Microsoft </a:t>
            </a:r>
          </a:p>
        </p:txBody>
      </p:sp>
    </p:spTree>
    <p:extLst>
      <p:ext uri="{BB962C8B-B14F-4D97-AF65-F5344CB8AC3E}">
        <p14:creationId xmlns:p14="http://schemas.microsoft.com/office/powerpoint/2010/main" val="6295936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7426969" cy="2598147"/>
          </a:xfrm>
        </p:spPr>
        <p:txBody>
          <a:bodyPr/>
          <a:lstStyle/>
          <a:p>
            <a:r>
              <a:rPr lang="en-US" dirty="0" smtClean="0"/>
              <a:t>IBM </a:t>
            </a:r>
            <a:r>
              <a:rPr lang="en-US" dirty="0" err="1" smtClean="0"/>
              <a:t>MobileFirst</a:t>
            </a:r>
            <a:r>
              <a:rPr lang="en-US" dirty="0" smtClean="0"/>
              <a:t> SDK for Xamarin</a:t>
            </a:r>
          </a:p>
          <a:p>
            <a:r>
              <a:rPr lang="en-US" dirty="0" smtClean="0"/>
              <a:t>Add-Ons for Xamarin Studio and Visual Studio</a:t>
            </a:r>
          </a:p>
          <a:p>
            <a:r>
              <a:rPr lang="en-US" dirty="0" smtClean="0"/>
              <a:t>Xamarin.com/IBM</a:t>
            </a:r>
            <a:endParaRPr lang="en-US" dirty="0"/>
          </a:p>
        </p:txBody>
      </p:sp>
      <p:sp>
        <p:nvSpPr>
          <p:cNvPr id="3" name="Title 2"/>
          <p:cNvSpPr>
            <a:spLocks noGrp="1"/>
          </p:cNvSpPr>
          <p:nvPr>
            <p:ph type="title"/>
          </p:nvPr>
        </p:nvSpPr>
        <p:spPr/>
        <p:txBody>
          <a:bodyPr/>
          <a:lstStyle/>
          <a:p>
            <a:r>
              <a:rPr lang="en-US" dirty="0" smtClean="0"/>
              <a:t>IBM and Xamarin Partnership</a:t>
            </a:r>
            <a:endParaRPr lang="en-US" dirty="0"/>
          </a:p>
        </p:txBody>
      </p:sp>
      <p:grpSp>
        <p:nvGrpSpPr>
          <p:cNvPr id="5" name="Group 125"/>
          <p:cNvGrpSpPr/>
          <p:nvPr/>
        </p:nvGrpSpPr>
        <p:grpSpPr>
          <a:xfrm>
            <a:off x="6363857" y="1752923"/>
            <a:ext cx="5558906" cy="4493877"/>
            <a:chOff x="0" y="0"/>
            <a:chExt cx="10276737" cy="8307821"/>
          </a:xfrm>
        </p:grpSpPr>
        <p:pic>
          <p:nvPicPr>
            <p:cNvPr id="6" name="pasted-image.tif"/>
            <p:cNvPicPr/>
            <p:nvPr/>
          </p:nvPicPr>
          <p:blipFill>
            <a:blip r:embed="rId3" cstate="screen">
              <a:extLst>
                <a:ext uri="{28A0092B-C50C-407E-A947-70E740481C1C}">
                  <a14:useLocalDpi xmlns:a14="http://schemas.microsoft.com/office/drawing/2010/main"/>
                </a:ext>
              </a:extLst>
            </a:blip>
            <a:stretch>
              <a:fillRect/>
            </a:stretch>
          </p:blipFill>
          <p:spPr>
            <a:xfrm>
              <a:off x="0" y="5034974"/>
              <a:ext cx="10276738" cy="3272848"/>
            </a:xfrm>
            <a:prstGeom prst="rect">
              <a:avLst/>
            </a:prstGeom>
            <a:ln w="12700" cap="flat">
              <a:noFill/>
              <a:miter lim="400000"/>
            </a:ln>
            <a:effectLst/>
          </p:spPr>
        </p:pic>
        <p:pic>
          <p:nvPicPr>
            <p:cNvPr id="7" name="pasted-image.tif"/>
            <p:cNvPicPr/>
            <p:nvPr/>
          </p:nvPicPr>
          <p:blipFill>
            <a:blip r:embed="rId4">
              <a:extLst/>
            </a:blip>
            <a:stretch>
              <a:fillRect/>
            </a:stretch>
          </p:blipFill>
          <p:spPr>
            <a:xfrm>
              <a:off x="3226677" y="0"/>
              <a:ext cx="6286501" cy="5041900"/>
            </a:xfrm>
            <a:prstGeom prst="rect">
              <a:avLst/>
            </a:prstGeom>
            <a:ln w="12700" cap="flat">
              <a:noFill/>
              <a:miter lim="400000"/>
            </a:ln>
            <a:effectLst/>
          </p:spPr>
        </p:pic>
      </p:grpSp>
    </p:spTree>
    <p:extLst>
      <p:ext uri="{BB962C8B-B14F-4D97-AF65-F5344CB8AC3E}">
        <p14:creationId xmlns:p14="http://schemas.microsoft.com/office/powerpoint/2010/main" val="1275373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5841" cy="5373779"/>
          </a:xfrm>
        </p:spPr>
        <p:txBody>
          <a:bodyPr/>
          <a:lstStyle/>
          <a:p>
            <a:endParaRPr lang="en-US" dirty="0" smtClean="0"/>
          </a:p>
          <a:p>
            <a:endParaRPr lang="en-US" dirty="0"/>
          </a:p>
          <a:p>
            <a:r>
              <a:rPr lang="en-US" dirty="0" smtClean="0"/>
              <a:t>Robust Backend for your Mobile Apps</a:t>
            </a:r>
          </a:p>
          <a:p>
            <a:r>
              <a:rPr lang="en-US" dirty="0" smtClean="0"/>
              <a:t>Oracle Mobile Cloud Services for Xamarin</a:t>
            </a:r>
          </a:p>
          <a:p>
            <a:pPr lvl="1"/>
            <a:r>
              <a:rPr lang="en-US" dirty="0" smtClean="0"/>
              <a:t>Push Notifications</a:t>
            </a:r>
          </a:p>
          <a:p>
            <a:pPr lvl="1"/>
            <a:r>
              <a:rPr lang="en-US" dirty="0" smtClean="0"/>
              <a:t>Authentication</a:t>
            </a:r>
          </a:p>
          <a:p>
            <a:pPr lvl="1"/>
            <a:r>
              <a:rPr lang="en-US" dirty="0" smtClean="0"/>
              <a:t>Mobile APIs</a:t>
            </a:r>
          </a:p>
          <a:p>
            <a:pPr lvl="1"/>
            <a:r>
              <a:rPr lang="en-US" dirty="0" smtClean="0"/>
              <a:t>Data Storage</a:t>
            </a:r>
          </a:p>
          <a:p>
            <a:pPr lvl="1"/>
            <a:r>
              <a:rPr lang="en-US" dirty="0" smtClean="0"/>
              <a:t>More!</a:t>
            </a:r>
          </a:p>
          <a:p>
            <a:r>
              <a:rPr lang="en-US" dirty="0" smtClean="0"/>
              <a:t>Xamarin.com/Oracle</a:t>
            </a:r>
            <a:endParaRPr lang="en-US" dirty="0"/>
          </a:p>
        </p:txBody>
      </p:sp>
      <p:sp>
        <p:nvSpPr>
          <p:cNvPr id="3" name="Title 2"/>
          <p:cNvSpPr>
            <a:spLocks noGrp="1"/>
          </p:cNvSpPr>
          <p:nvPr>
            <p:ph type="title"/>
          </p:nvPr>
        </p:nvSpPr>
        <p:spPr/>
        <p:txBody>
          <a:bodyPr/>
          <a:lstStyle/>
          <a:p>
            <a:r>
              <a:rPr lang="en-US" dirty="0" smtClean="0"/>
              <a:t>Oracle and Xamarin Partnership</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8832" y="1189176"/>
            <a:ext cx="7036654" cy="1425844"/>
          </a:xfrm>
          <a:prstGeom prst="rect">
            <a:avLst/>
          </a:prstGeom>
        </p:spPr>
      </p:pic>
    </p:spTree>
    <p:extLst>
      <p:ext uri="{BB962C8B-B14F-4D97-AF65-F5344CB8AC3E}">
        <p14:creationId xmlns:p14="http://schemas.microsoft.com/office/powerpoint/2010/main" val="706364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How Xamarin Works</a:t>
            </a:r>
            <a:endParaRPr lang="en-US" sz="4705" dirty="0"/>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What is Native?</a:t>
            </a:r>
            <a:endParaRPr lang="en-US" sz="4705" dirty="0"/>
          </a:p>
        </p:txBody>
      </p:sp>
    </p:spTree>
    <p:extLst>
      <p:ext uri="{BB962C8B-B14F-4D97-AF65-F5344CB8AC3E}">
        <p14:creationId xmlns:p14="http://schemas.microsoft.com/office/powerpoint/2010/main" val="179303902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31725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p:txBody>
      </p:sp>
      <p:sp>
        <p:nvSpPr>
          <p:cNvPr id="14" name="Text Placeholder 7"/>
          <p:cNvSpPr>
            <a:spLocks noGrp="1"/>
          </p:cNvSpPr>
          <p:nvPr>
            <p:ph type="body" sz="quarter" idx="11"/>
          </p:nvPr>
        </p:nvSpPr>
        <p:spPr>
          <a:xfrm>
            <a:off x="7814148" y="359581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and </a:t>
            </a:r>
            <a:r>
              <a:rPr lang="en-US" sz="1961" dirty="0">
                <a:latin typeface="+mn-lt"/>
              </a:rPr>
              <a:t>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smtClean="0"/>
              <a:t>Sharing Code</a:t>
            </a:r>
            <a:endParaRPr lang="en-US" dirty="0"/>
          </a:p>
        </p:txBody>
      </p:sp>
    </p:spTree>
    <p:extLst>
      <p:ext uri="{BB962C8B-B14F-4D97-AF65-F5344CB8AC3E}">
        <p14:creationId xmlns:p14="http://schemas.microsoft.com/office/powerpoint/2010/main" val="155010187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smtClean="0"/>
              <a:t>Portable Class Libraries</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smtClean="0"/>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smtClean="0"/>
              <a:t>Shared Projects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smtClean="0"/>
              <a:t>Code Sharing</a:t>
            </a:r>
            <a:br>
              <a:rPr lang="en-US" smtClean="0"/>
            </a:br>
            <a:r>
              <a:rPr lang="en-US" smtClean="0"/>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smtClean="0"/>
              <a:t>Development Experience</a:t>
            </a:r>
            <a:endParaRPr lang="en-US" dirty="0"/>
          </a:p>
        </p:txBody>
      </p:sp>
    </p:spTree>
    <p:extLst>
      <p:ext uri="{BB962C8B-B14F-4D97-AF65-F5344CB8AC3E}">
        <p14:creationId xmlns:p14="http://schemas.microsoft.com/office/powerpoint/2010/main" val="198732328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smtClean="0"/>
              <a:t>Visual Studio Integration</a:t>
            </a:r>
            <a:endParaRPr lang="en-US" dirty="0"/>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38700" y="1402924"/>
            <a:ext cx="8846808" cy="5108036"/>
            <a:chOff x="4445423" y="1314115"/>
            <a:chExt cx="9176585" cy="5298445"/>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5423" y="1314115"/>
              <a:ext cx="9176585" cy="5298445"/>
            </a:xfrm>
            <a:prstGeom prst="rect">
              <a:avLst/>
            </a:prstGeom>
          </p:spPr>
        </p:pic>
        <p:pic>
          <p:nvPicPr>
            <p:cNvPr id="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57764" y="1639171"/>
              <a:ext cx="6751902" cy="41227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4" name="Title 3"/>
          <p:cNvSpPr>
            <a:spLocks noGrp="1"/>
          </p:cNvSpPr>
          <p:nvPr>
            <p:ph type="title"/>
          </p:nvPr>
        </p:nvSpPr>
        <p:spPr/>
        <p:txBody>
          <a:bodyPr/>
          <a:lstStyle/>
          <a:p>
            <a:r>
              <a:rPr lang="en-US" dirty="0" smtClean="0"/>
              <a:t>Xamarin Studio – Mac or PC</a:t>
            </a:r>
            <a:endParaRPr lang="en-US" dirty="0"/>
          </a:p>
        </p:txBody>
      </p:sp>
      <p:pic>
        <p:nvPicPr>
          <p:cNvPr id="9" name="Picture 8"/>
          <p:cNvPicPr>
            <a:picLocks noChangeAspect="1"/>
          </p:cNvPicPr>
          <p:nvPr/>
        </p:nvPicPr>
        <p:blipFill>
          <a:blip r:embed="rId5"/>
          <a:stretch>
            <a:fillRect/>
          </a:stretch>
        </p:blipFill>
        <p:spPr>
          <a:xfrm>
            <a:off x="1367505" y="2195993"/>
            <a:ext cx="2933441" cy="2933441"/>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5094" y="2017442"/>
            <a:ext cx="10805449" cy="2725271"/>
            <a:chOff x="837552" y="2158999"/>
            <a:chExt cx="11022121" cy="2779919"/>
          </a:xfrm>
        </p:grpSpPr>
        <p:sp>
          <p:nvSpPr>
            <p:cNvPr id="4" name="Rectangle 3"/>
            <p:cNvSpPr/>
            <p:nvPr/>
          </p:nvSpPr>
          <p:spPr>
            <a:xfrm>
              <a:off x="837552" y="4515154"/>
              <a:ext cx="3200897" cy="417421"/>
            </a:xfrm>
            <a:prstGeom prst="rect">
              <a:avLst/>
            </a:prstGeom>
          </p:spPr>
          <p:txBody>
            <a:bodyPr wrap="square">
              <a:spAutoFit/>
            </a:bodyPr>
            <a:lstStyle/>
            <a:p>
              <a:pPr algn="ctr"/>
              <a:r>
                <a:rPr lang="en-US" sz="2059" dirty="0">
                  <a:latin typeface="+mj-lt"/>
                  <a:cs typeface="Helvetica Light"/>
                </a:rPr>
                <a:t>Native User Interfaces</a:t>
              </a:r>
            </a:p>
          </p:txBody>
        </p:sp>
        <p:sp>
          <p:nvSpPr>
            <p:cNvPr id="15" name="Rectangle 14"/>
            <p:cNvSpPr/>
            <p:nvPr/>
          </p:nvSpPr>
          <p:spPr>
            <a:xfrm>
              <a:off x="4827520" y="4521497"/>
              <a:ext cx="2781435" cy="417421"/>
            </a:xfrm>
            <a:prstGeom prst="rect">
              <a:avLst/>
            </a:prstGeom>
          </p:spPr>
          <p:txBody>
            <a:bodyPr wrap="square">
              <a:spAutoFit/>
            </a:bodyPr>
            <a:lstStyle/>
            <a:p>
              <a:pPr algn="ctr"/>
              <a:r>
                <a:rPr lang="en-US" sz="2059" dirty="0">
                  <a:latin typeface="+mj-lt"/>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6"/>
              <a:ext cx="3611879" cy="417421"/>
            </a:xfrm>
            <a:prstGeom prst="rect">
              <a:avLst/>
            </a:prstGeom>
          </p:spPr>
          <p:txBody>
            <a:bodyPr wrap="square">
              <a:spAutoFit/>
            </a:bodyPr>
            <a:lstStyle/>
            <a:p>
              <a:pPr algn="ctr"/>
              <a:r>
                <a:rPr lang="en-US" sz="2059" dirty="0">
                  <a:latin typeface="+mj-lt"/>
                  <a:cs typeface="Helvetica Light"/>
                </a:rPr>
                <a:t>Native Performance</a:t>
              </a:r>
            </a:p>
          </p:txBody>
        </p:sp>
      </p:grpSp>
      <p:grpSp>
        <p:nvGrpSpPr>
          <p:cNvPr id="10" name="Group 9"/>
          <p:cNvGrpSpPr/>
          <p:nvPr/>
        </p:nvGrpSpPr>
        <p:grpSpPr>
          <a:xfrm>
            <a:off x="498014" y="1594131"/>
            <a:ext cx="3672852" cy="3672852"/>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0667" y="1619031"/>
            <a:ext cx="3672852" cy="3672852"/>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6168" y="1506979"/>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8760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Designer</a:t>
            </a:r>
            <a:endParaRPr lang="en-US" dirty="0"/>
          </a:p>
        </p:txBody>
      </p:sp>
      <p:sp>
        <p:nvSpPr>
          <p:cNvPr id="3" name="TextBox 2"/>
          <p:cNvSpPr txBox="1"/>
          <p:nvPr/>
        </p:nvSpPr>
        <p:spPr>
          <a:xfrm>
            <a:off x="350758" y="1358891"/>
            <a:ext cx="414374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cs typeface="Helvetica" panose="020B0604020202020204" pitchFamily="34" charset="0"/>
              </a:rPr>
              <a:t>Available in:</a:t>
            </a:r>
          </a:p>
          <a:p>
            <a:pPr marL="742950" lvl="1" indent="-285750">
              <a:buFont typeface="Arial" panose="020B0604020202020204" pitchFamily="34" charset="0"/>
              <a:buChar char="•"/>
            </a:pPr>
            <a:r>
              <a:rPr lang="en-US" sz="2400" dirty="0" smtClean="0">
                <a:cs typeface="Helvetica" panose="020B0604020202020204" pitchFamily="34" charset="0"/>
              </a:rPr>
              <a:t>Xamarin Studio </a:t>
            </a:r>
          </a:p>
          <a:p>
            <a:pPr marL="742950" lvl="1" indent="-285750">
              <a:buFont typeface="Arial" panose="020B0604020202020204" pitchFamily="34" charset="0"/>
              <a:buChar char="•"/>
            </a:pPr>
            <a:r>
              <a:rPr lang="en-US" sz="2400" dirty="0" smtClean="0">
                <a:cs typeface="Helvetica" panose="020B0604020202020204" pitchFamily="34" charset="0"/>
              </a:rPr>
              <a:t>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896695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Designer for iOS</a:t>
            </a:r>
            <a:endParaRPr lang="en-US" dirty="0"/>
          </a:p>
        </p:txBody>
      </p:sp>
      <p:sp>
        <p:nvSpPr>
          <p:cNvPr id="3" name="TextBox 2"/>
          <p:cNvSpPr txBox="1"/>
          <p:nvPr/>
        </p:nvSpPr>
        <p:spPr>
          <a:xfrm>
            <a:off x="7352510" y="1189176"/>
            <a:ext cx="4572569"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cs typeface="Helvetica" panose="020B0604020202020204" pitchFamily="34" charset="0"/>
              </a:rPr>
              <a:t>World’s first iOS Designer available in Xamarin Studio and Visual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Supports all </a:t>
            </a:r>
            <a:r>
              <a:rPr lang="en-US" sz="2400" dirty="0" err="1" smtClean="0">
                <a:cs typeface="Helvetica" panose="020B0604020202020204" pitchFamily="34" charset="0"/>
              </a:rPr>
              <a:t>UIKit</a:t>
            </a:r>
            <a:r>
              <a:rPr lang="en-US" sz="2400" dirty="0" smtClean="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Edit custom and 3</a:t>
            </a:r>
            <a:r>
              <a:rPr lang="en-US" sz="2400" baseline="30000" dirty="0" smtClean="0">
                <a:cs typeface="Helvetica" panose="020B0604020202020204" pitchFamily="34" charset="0"/>
              </a:rPr>
              <a:t>rd</a:t>
            </a:r>
            <a:r>
              <a:rPr lang="en-US" sz="2400" dirty="0" smtClean="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179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Component Store</a:t>
            </a:r>
            <a:endParaRPr lang="en-US" dirty="0"/>
          </a:p>
        </p:txBody>
      </p:sp>
      <p:sp>
        <p:nvSpPr>
          <p:cNvPr id="3" name="TextBox 2"/>
          <p:cNvSpPr txBox="1"/>
          <p:nvPr/>
        </p:nvSpPr>
        <p:spPr>
          <a:xfrm>
            <a:off x="7367959" y="1415508"/>
            <a:ext cx="5124333" cy="4154984"/>
          </a:xfrm>
          <a:prstGeom prst="rect">
            <a:avLst/>
          </a:prstGeom>
          <a:noFill/>
        </p:spPr>
        <p:txBody>
          <a:bodyPr wrap="square" rtlCol="0">
            <a:spAutoFit/>
          </a:bodyPr>
          <a:lstStyle/>
          <a:p>
            <a:r>
              <a:rPr lang="en-US" sz="2400" dirty="0" smtClean="0">
                <a:cs typeface="Helvetica" panose="020B0604020202020204" pitchFamily="34" charset="0"/>
              </a:rPr>
              <a:t>Build Apps Faster</a:t>
            </a:r>
          </a:p>
          <a:p>
            <a:pPr marL="342900" indent="-342900">
              <a:buFont typeface="Arial" panose="020B0604020202020204" pitchFamily="34" charset="0"/>
              <a:buChar char="•"/>
            </a:pPr>
            <a:endParaRPr lang="en-US" sz="2400" dirty="0" smtClean="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sz="2400" dirty="0" smtClean="0">
              <a:cs typeface="Helvetica" panose="020B0604020202020204" pitchFamily="34" charset="0"/>
            </a:endParaRPr>
          </a:p>
          <a:p>
            <a:pPr marL="285750" indent="-285750">
              <a:buFont typeface="Arial" panose="020B0604020202020204" pitchFamily="34" charset="0"/>
              <a:buChar char="•"/>
            </a:pPr>
            <a:r>
              <a:rPr lang="en-US" sz="2400" dirty="0" smtClean="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sz="2400" dirty="0">
              <a:cs typeface="Helvetica" panose="020B0604020202020204" pitchFamily="34" charset="0"/>
            </a:endParaRPr>
          </a:p>
        </p:txBody>
      </p:sp>
      <p:grpSp>
        <p:nvGrpSpPr>
          <p:cNvPr id="7" name="Group 6"/>
          <p:cNvGrpSpPr/>
          <p:nvPr/>
        </p:nvGrpSpPr>
        <p:grpSpPr>
          <a:xfrm>
            <a:off x="269240" y="1415508"/>
            <a:ext cx="7098719" cy="4774234"/>
            <a:chOff x="58352" y="975637"/>
            <a:chExt cx="5461639" cy="3673218"/>
          </a:xfrm>
        </p:grpSpPr>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039017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524"/>
          </a:xfrm>
        </p:spPr>
        <p:txBody>
          <a:bodyPr/>
          <a:lstStyle/>
          <a:p>
            <a:r>
              <a:rPr lang="en-US" dirty="0" smtClean="0"/>
              <a:t>Xamarin.com/prebuilt</a:t>
            </a:r>
            <a:endParaRPr lang="en-US" dirty="0"/>
          </a:p>
        </p:txBody>
      </p:sp>
      <p:sp>
        <p:nvSpPr>
          <p:cNvPr id="3" name="Title 2"/>
          <p:cNvSpPr>
            <a:spLocks noGrp="1"/>
          </p:cNvSpPr>
          <p:nvPr>
            <p:ph type="title"/>
          </p:nvPr>
        </p:nvSpPr>
        <p:spPr/>
        <p:txBody>
          <a:bodyPr/>
          <a:lstStyle/>
          <a:p>
            <a:r>
              <a:rPr lang="en-US" dirty="0" smtClean="0"/>
              <a:t>Pre-built App Templates</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453" y="1859796"/>
            <a:ext cx="3731973" cy="3246895"/>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4464" y="1732396"/>
            <a:ext cx="3537569" cy="3374296"/>
          </a:xfrm>
          <a:prstGeom prst="rect">
            <a:avLst/>
          </a:prstGeom>
        </p:spPr>
      </p:pic>
      <p:grpSp>
        <p:nvGrpSpPr>
          <p:cNvPr id="13" name="Group 12"/>
          <p:cNvGrpSpPr/>
          <p:nvPr/>
        </p:nvGrpSpPr>
        <p:grpSpPr>
          <a:xfrm>
            <a:off x="8257993" y="1699701"/>
            <a:ext cx="3526463" cy="3530976"/>
            <a:chOff x="4470400" y="0"/>
            <a:chExt cx="6849235" cy="6858000"/>
          </a:xfrm>
        </p:grpSpPr>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0400" y="63500"/>
              <a:ext cx="3251200" cy="6731000"/>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1600" y="0"/>
              <a:ext cx="3598035" cy="6858000"/>
            </a:xfrm>
            <a:prstGeom prst="rect">
              <a:avLst/>
            </a:prstGeom>
          </p:spPr>
        </p:pic>
      </p:grpSp>
      <p:sp>
        <p:nvSpPr>
          <p:cNvPr id="14" name="TextBox 13"/>
          <p:cNvSpPr txBox="1"/>
          <p:nvPr/>
        </p:nvSpPr>
        <p:spPr>
          <a:xfrm>
            <a:off x="431454" y="5230677"/>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My Shoppe</a:t>
            </a:r>
          </a:p>
          <a:p>
            <a:pPr algn="ctr">
              <a:lnSpc>
                <a:spcPct val="90000"/>
              </a:lnSpc>
              <a:spcAft>
                <a:spcPts val="600"/>
              </a:spcAft>
            </a:pPr>
            <a:r>
              <a:rPr lang="en-US" sz="2400" dirty="0" smtClean="0">
                <a:gradFill>
                  <a:gsLst>
                    <a:gs pos="2917">
                      <a:schemeClr val="tx1"/>
                    </a:gs>
                    <a:gs pos="30000">
                      <a:schemeClr val="tx1"/>
                    </a:gs>
                  </a:gsLst>
                  <a:lin ang="5400000" scaled="0"/>
                </a:gradFill>
              </a:rPr>
              <a:t>Connect with consumers</a:t>
            </a:r>
          </a:p>
        </p:txBody>
      </p:sp>
      <p:sp>
        <p:nvSpPr>
          <p:cNvPr id="15" name="TextBox 14"/>
          <p:cNvSpPr txBox="1"/>
          <p:nvPr/>
        </p:nvSpPr>
        <p:spPr>
          <a:xfrm>
            <a:off x="4357262" y="5238425"/>
            <a:ext cx="373197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Store Application</a:t>
            </a:r>
          </a:p>
        </p:txBody>
      </p:sp>
      <p:sp>
        <p:nvSpPr>
          <p:cNvPr id="16" name="TextBox 15"/>
          <p:cNvSpPr txBox="1"/>
          <p:nvPr/>
        </p:nvSpPr>
        <p:spPr>
          <a:xfrm>
            <a:off x="8190790" y="5263371"/>
            <a:ext cx="373197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Moments</a:t>
            </a:r>
          </a:p>
          <a:p>
            <a:pPr algn="ctr">
              <a:lnSpc>
                <a:spcPct val="90000"/>
              </a:lnSpc>
              <a:spcAft>
                <a:spcPts val="600"/>
              </a:spcAft>
            </a:pPr>
            <a:r>
              <a:rPr lang="en-US" sz="2400" dirty="0" smtClean="0">
                <a:gradFill>
                  <a:gsLst>
                    <a:gs pos="2917">
                      <a:schemeClr val="tx1"/>
                    </a:gs>
                    <a:gs pos="30000">
                      <a:schemeClr val="tx1"/>
                    </a:gs>
                  </a:gsLst>
                  <a:lin ang="5400000" scaled="0"/>
                </a:gradFill>
              </a:rPr>
              <a:t>Photo Sharing App</a:t>
            </a:r>
          </a:p>
        </p:txBody>
      </p:sp>
    </p:spTree>
    <p:extLst>
      <p:ext uri="{BB962C8B-B14F-4D97-AF65-F5344CB8AC3E}">
        <p14:creationId xmlns:p14="http://schemas.microsoft.com/office/powerpoint/2010/main" val="209461328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a:t>
            </a:r>
            <a:endParaRPr lang="en-US" dirty="0"/>
          </a:p>
        </p:txBody>
      </p:sp>
    </p:spTree>
    <p:extLst>
      <p:ext uri="{BB962C8B-B14F-4D97-AF65-F5344CB8AC3E}">
        <p14:creationId xmlns:p14="http://schemas.microsoft.com/office/powerpoint/2010/main" val="35914751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8426"/>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a:t>
            </a:r>
            <a:r>
              <a:rPr lang="en-US" sz="2745" dirty="0" err="1">
                <a:gradFill>
                  <a:gsLst>
                    <a:gs pos="2917">
                      <a:schemeClr val="tx1"/>
                    </a:gs>
                    <a:gs pos="30000">
                      <a:schemeClr val="tx1"/>
                    </a:gs>
                  </a:gsLst>
                  <a:lin ang="5400000" scaled="0"/>
                </a:gradFill>
              </a:rPr>
              <a:t>iOS</a:t>
            </a:r>
            <a:r>
              <a:rPr lang="en-US" sz="2745"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smtClean="0"/>
              <a:t>Meet </a:t>
            </a:r>
            <a:r>
              <a:rPr lang="en-US" dirty="0" err="1" smtClean="0"/>
              <a:t>Xamarin.Forms</a:t>
            </a:r>
            <a:endParaRPr lang="en-US" dirty="0"/>
          </a:p>
        </p:txBody>
      </p:sp>
      <p:pic>
        <p:nvPicPr>
          <p:cNvPr id="6" name="Picture 5" descr="HanselmanAl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3630" y="1447746"/>
            <a:ext cx="7241431" cy="3752202"/>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703571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211730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51" y="1673501"/>
            <a:ext cx="5403450" cy="4183316"/>
          </a:xfrm>
        </p:spPr>
        <p:txBody>
          <a:bodyPr/>
          <a:lstStyle/>
          <a:p>
            <a:pPr marL="0" indent="0">
              <a:buNone/>
            </a:pPr>
            <a:r>
              <a:rPr lang="en-US" sz="1078" dirty="0">
                <a:solidFill>
                  <a:schemeClr val="tx1"/>
                </a:solidFill>
              </a:rPr>
              <a:t>&lt;?</a:t>
            </a:r>
            <a:r>
              <a:rPr lang="en-US" sz="1078" dirty="0">
                <a:solidFill>
                  <a:srgbClr val="53954A"/>
                </a:solidFill>
              </a:rPr>
              <a:t>xml</a:t>
            </a:r>
            <a:r>
              <a:rPr lang="en-US" sz="1078" dirty="0">
                <a:solidFill>
                  <a:schemeClr val="tx1"/>
                </a:solidFill>
              </a:rPr>
              <a:t> </a:t>
            </a:r>
            <a:r>
              <a:rPr lang="en-US" sz="1078" dirty="0">
                <a:solidFill>
                  <a:srgbClr val="654792"/>
                </a:solidFill>
              </a:rPr>
              <a:t>version</a:t>
            </a:r>
            <a:r>
              <a:rPr lang="en-US" sz="1078" dirty="0">
                <a:solidFill>
                  <a:schemeClr val="tx1"/>
                </a:solidFill>
              </a:rPr>
              <a:t>=</a:t>
            </a:r>
            <a:r>
              <a:rPr lang="en-US" sz="1078" dirty="0">
                <a:solidFill>
                  <a:srgbClr val="D53A05"/>
                </a:solidFill>
              </a:rPr>
              <a:t>"1.0" </a:t>
            </a:r>
            <a:r>
              <a:rPr lang="en-US" sz="1078" dirty="0">
                <a:solidFill>
                  <a:srgbClr val="654792"/>
                </a:solidFill>
              </a:rPr>
              <a:t>encoding</a:t>
            </a:r>
            <a:r>
              <a:rPr lang="en-US" sz="1078" dirty="0">
                <a:solidFill>
                  <a:schemeClr val="tx1"/>
                </a:solidFill>
              </a:rPr>
              <a:t>=</a:t>
            </a:r>
            <a:r>
              <a:rPr lang="en-US" sz="1078" dirty="0">
                <a:solidFill>
                  <a:srgbClr val="D53A05"/>
                </a:solidFill>
              </a:rPr>
              <a:t>"UTF-8"</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a:solidFill>
                  <a:schemeClr val="tx1"/>
                </a:solidFill>
              </a:rPr>
              <a:t> </a:t>
            </a:r>
            <a:r>
              <a:rPr lang="en-US" sz="1078" dirty="0" err="1">
                <a:solidFill>
                  <a:srgbClr val="654792"/>
                </a:solidFill>
              </a:rPr>
              <a:t>xmlns</a:t>
            </a:r>
            <a:r>
              <a:rPr lang="en-US" sz="1078" dirty="0">
                <a:solidFill>
                  <a:schemeClr val="tx1"/>
                </a:solidFill>
              </a:rPr>
              <a:t>=</a:t>
            </a:r>
            <a:r>
              <a:rPr lang="en-US" sz="1078" dirty="0">
                <a:solidFill>
                  <a:srgbClr val="D53A05"/>
                </a:solidFill>
              </a:rPr>
              <a:t>"http://</a:t>
            </a:r>
            <a:r>
              <a:rPr lang="en-US" sz="1078" dirty="0" err="1">
                <a:solidFill>
                  <a:srgbClr val="D53A05"/>
                </a:solidFill>
              </a:rPr>
              <a:t>xamarin.com</a:t>
            </a:r>
            <a:r>
              <a:rPr lang="en-US" sz="1078" dirty="0">
                <a:solidFill>
                  <a:srgbClr val="D53A05"/>
                </a:solidFill>
              </a:rPr>
              <a:t>/schemas/2014/forms</a:t>
            </a:r>
            <a:r>
              <a:rPr lang="en-US" sz="1078" dirty="0">
                <a:solidFill>
                  <a:schemeClr val="tx1"/>
                </a:solidFill>
              </a:rPr>
              <a:t>"</a:t>
            </a:r>
          </a:p>
          <a:p>
            <a:pPr marL="0" indent="0">
              <a:buNone/>
            </a:pPr>
            <a:r>
              <a:rPr lang="en-US" sz="1078" dirty="0">
                <a:solidFill>
                  <a:schemeClr val="tx1"/>
                </a:solidFill>
              </a:rPr>
              <a:t>            </a:t>
            </a:r>
            <a:r>
              <a:rPr lang="en-US" sz="1078" dirty="0" err="1">
                <a:solidFill>
                  <a:srgbClr val="654792"/>
                </a:solidFill>
              </a:rPr>
              <a:t>xmlns:x</a:t>
            </a:r>
            <a:r>
              <a:rPr lang="en-US" sz="1078" dirty="0">
                <a:solidFill>
                  <a:schemeClr val="tx1"/>
                </a:solidFill>
              </a:rPr>
              <a:t>=</a:t>
            </a:r>
            <a:r>
              <a:rPr lang="en-US" sz="1078" dirty="0">
                <a:solidFill>
                  <a:srgbClr val="D53A05"/>
                </a:solidFill>
              </a:rPr>
              <a:t>"http://</a:t>
            </a:r>
            <a:r>
              <a:rPr lang="en-US" sz="1176" dirty="0" err="1">
                <a:solidFill>
                  <a:srgbClr val="D53A05"/>
                </a:solidFill>
              </a:rPr>
              <a:t>schemas.microsoft.com</a:t>
            </a:r>
            <a:r>
              <a:rPr lang="en-US" sz="1078" dirty="0">
                <a:solidFill>
                  <a:srgbClr val="D53A05"/>
                </a:solidFill>
              </a:rPr>
              <a:t>/</a:t>
            </a:r>
            <a:r>
              <a:rPr lang="en-US" sz="1078" dirty="0" err="1">
                <a:solidFill>
                  <a:srgbClr val="D53A05"/>
                </a:solidFill>
              </a:rPr>
              <a:t>winfx</a:t>
            </a:r>
            <a:r>
              <a:rPr lang="en-US" sz="1078" dirty="0">
                <a:solidFill>
                  <a:srgbClr val="D53A05"/>
                </a:solidFill>
              </a:rPr>
              <a:t>/2009/</a:t>
            </a:r>
            <a:r>
              <a:rPr lang="en-US" sz="1078" dirty="0" err="1">
                <a:solidFill>
                  <a:srgbClr val="D53A05"/>
                </a:solidFill>
              </a:rPr>
              <a:t>xaml</a:t>
            </a:r>
            <a:r>
              <a:rPr lang="en-US" sz="1078" dirty="0">
                <a:solidFill>
                  <a:srgbClr val="D53A05"/>
                </a:solidFill>
              </a:rPr>
              <a:t>"</a:t>
            </a:r>
          </a:p>
          <a:p>
            <a:pPr marL="0" indent="0">
              <a:buNone/>
            </a:pPr>
            <a:r>
              <a:rPr lang="en-US" sz="1078" dirty="0">
                <a:solidFill>
                  <a:schemeClr val="tx1"/>
                </a:solidFill>
              </a:rPr>
              <a:t>           </a:t>
            </a:r>
            <a:r>
              <a:rPr lang="en-US" sz="1078" dirty="0">
                <a:solidFill>
                  <a:srgbClr val="654792"/>
                </a:solidFill>
              </a:rPr>
              <a:t> </a:t>
            </a:r>
            <a:r>
              <a:rPr lang="en-US" sz="1078" dirty="0" err="1">
                <a:solidFill>
                  <a:srgbClr val="654792"/>
                </a:solidFill>
              </a:rPr>
              <a:t>x:Class</a:t>
            </a:r>
            <a:r>
              <a:rPr lang="en-US" sz="1078" dirty="0">
                <a:solidFill>
                  <a:schemeClr val="tx1"/>
                </a:solidFill>
              </a:rPr>
              <a:t>=</a:t>
            </a:r>
            <a:r>
              <a:rPr lang="en-US" sz="1078" dirty="0">
                <a:solidFill>
                  <a:srgbClr val="D53A05"/>
                </a:solidFill>
              </a:rPr>
              <a:t>"</a:t>
            </a:r>
            <a:r>
              <a:rPr lang="en-US" sz="1078" dirty="0" err="1">
                <a:solidFill>
                  <a:srgbClr val="D53A05"/>
                </a:solidFill>
              </a:rPr>
              <a:t>MyApp.MainPage</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TabbedPage</a:t>
            </a:r>
            <a:r>
              <a:rPr lang="en-US" sz="1078" dirty="0" err="1">
                <a:solidFill>
                  <a:schemeClr val="tx1"/>
                </a:solidFill>
              </a:rPr>
              <a:t>.Children</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 </a:t>
            </a:r>
            <a:r>
              <a:rPr lang="en-US" sz="1078" dirty="0">
                <a:solidFill>
                  <a:srgbClr val="654792"/>
                </a:solidFill>
              </a:rPr>
              <a:t>Title</a:t>
            </a:r>
            <a:r>
              <a:rPr lang="en-US" sz="1078" dirty="0">
                <a:solidFill>
                  <a:schemeClr val="tx1"/>
                </a:solidFill>
              </a:rPr>
              <a:t>=</a:t>
            </a:r>
            <a:r>
              <a:rPr lang="en-US" sz="1078" dirty="0">
                <a:solidFill>
                  <a:srgbClr val="D53A05"/>
                </a:solidFill>
              </a:rPr>
              <a:t>"Profile"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Profile.png</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 </a:t>
            </a:r>
            <a:r>
              <a:rPr lang="en-US" sz="1078" dirty="0">
                <a:solidFill>
                  <a:srgbClr val="654792"/>
                </a:solidFill>
              </a:rPr>
              <a:t>Spacing</a:t>
            </a:r>
            <a:r>
              <a:rPr lang="en-US" sz="1078" dirty="0">
                <a:solidFill>
                  <a:schemeClr val="tx1"/>
                </a:solidFill>
              </a:rPr>
              <a:t>=</a:t>
            </a:r>
            <a:r>
              <a:rPr lang="en-US" sz="1078" dirty="0">
                <a:solidFill>
                  <a:srgbClr val="D53A05"/>
                </a:solidFill>
              </a:rPr>
              <a:t>"20"</a:t>
            </a:r>
            <a:r>
              <a:rPr lang="en-US" sz="1078" dirty="0">
                <a:solidFill>
                  <a:schemeClr val="tx1"/>
                </a:solidFill>
              </a:rPr>
              <a:t> </a:t>
            </a:r>
            <a:r>
              <a:rPr lang="en-US" sz="1078" dirty="0">
                <a:solidFill>
                  <a:srgbClr val="654792"/>
                </a:solidFill>
              </a:rPr>
              <a:t>Padding</a:t>
            </a:r>
            <a:r>
              <a:rPr lang="en-US" sz="1078" dirty="0">
                <a:solidFill>
                  <a:schemeClr val="tx1"/>
                </a:solidFill>
              </a:rPr>
              <a:t>=</a:t>
            </a:r>
            <a:r>
              <a:rPr lang="en-US" sz="1078" dirty="0">
                <a:solidFill>
                  <a:srgbClr val="D53A05"/>
                </a:solidFill>
              </a:rPr>
              <a:t>"20"</a:t>
            </a:r>
          </a:p>
          <a:p>
            <a:pPr marL="0" indent="0">
              <a:buNone/>
            </a:pPr>
            <a:r>
              <a:rPr lang="de-DE" sz="1078" dirty="0">
                <a:solidFill>
                  <a:schemeClr val="tx1"/>
                </a:solidFill>
              </a:rPr>
              <a:t>                 </a:t>
            </a:r>
            <a:r>
              <a:rPr lang="de-DE" sz="1078" dirty="0" err="1">
                <a:solidFill>
                  <a:srgbClr val="654792"/>
                </a:solidFill>
              </a:rPr>
              <a:t>VerticalOptions</a:t>
            </a:r>
            <a:r>
              <a:rPr lang="de-DE" sz="1078" dirty="0">
                <a:solidFill>
                  <a:schemeClr val="tx1"/>
                </a:solidFill>
              </a:rPr>
              <a:t>=</a:t>
            </a:r>
            <a:r>
              <a:rPr lang="de-DE" sz="1078" dirty="0">
                <a:solidFill>
                  <a:srgbClr val="D53A05"/>
                </a:solidFill>
              </a:rPr>
              <a:t>"Center"</a:t>
            </a:r>
            <a:r>
              <a:rPr lang="de-DE" sz="1078" dirty="0">
                <a:solidFill>
                  <a:schemeClr val="tx1"/>
                </a:solidFill>
              </a:rPr>
              <a:t>&gt;</a:t>
            </a:r>
          </a:p>
          <a:p>
            <a:pPr marL="0" indent="0">
              <a:buNone/>
            </a:pPr>
            <a:r>
              <a:rPr lang="de-DE" sz="1078" dirty="0">
                <a:solidFill>
                  <a:schemeClr val="tx1"/>
                </a:solidFill>
              </a:rPr>
              <a:t>        &lt;</a:t>
            </a:r>
            <a:r>
              <a:rPr lang="de-DE" sz="1078" dirty="0">
                <a:solidFill>
                  <a:srgbClr val="53954A"/>
                </a:solidFill>
              </a:rPr>
              <a:t>Entry</a:t>
            </a:r>
            <a:r>
              <a:rPr lang="de-DE" sz="1078" dirty="0">
                <a:solidFill>
                  <a:schemeClr val="tx1"/>
                </a:solidFill>
              </a:rPr>
              <a:t> </a:t>
            </a:r>
            <a:r>
              <a:rPr lang="de-DE" sz="1078" dirty="0" err="1">
                <a:solidFill>
                  <a:srgbClr val="654792"/>
                </a:solidFill>
              </a:rPr>
              <a:t>Placeholder</a:t>
            </a:r>
            <a:r>
              <a:rPr lang="de-DE" sz="1078" dirty="0">
                <a:solidFill>
                  <a:schemeClr val="tx1"/>
                </a:solidFill>
              </a:rPr>
              <a:t>=</a:t>
            </a:r>
            <a:r>
              <a:rPr lang="de-DE" sz="1078" dirty="0">
                <a:solidFill>
                  <a:srgbClr val="D53A05"/>
                </a:solidFill>
              </a:rPr>
              <a:t>"Username"</a:t>
            </a:r>
          </a:p>
          <a:p>
            <a:pPr marL="0" indent="0">
              <a:buNone/>
            </a:pPr>
            <a:r>
              <a:rPr lang="da-DK" sz="1078" dirty="0">
                <a:solidFill>
                  <a:schemeClr val="tx1"/>
                </a:solidFill>
              </a:rPr>
              <a:t>               </a:t>
            </a:r>
            <a:r>
              <a:rPr lang="da-DK" sz="1078" dirty="0" err="1">
                <a:solidFill>
                  <a:srgbClr val="654792"/>
                </a:solidFill>
              </a:rPr>
              <a:t>Text</a:t>
            </a:r>
            <a:r>
              <a:rPr lang="da-DK" sz="1078" dirty="0">
                <a:solidFill>
                  <a:schemeClr val="tx1"/>
                </a:solidFill>
              </a:rPr>
              <a:t>=</a:t>
            </a:r>
            <a:r>
              <a:rPr lang="da-DK" sz="1078" dirty="0">
                <a:solidFill>
                  <a:srgbClr val="D53A05"/>
                </a:solidFill>
              </a:rPr>
              <a:t>"{Binding </a:t>
            </a:r>
            <a:r>
              <a:rPr lang="da-DK" sz="1078" dirty="0" err="1">
                <a:solidFill>
                  <a:srgbClr val="D53A05"/>
                </a:solidFill>
              </a:rPr>
              <a:t>Username</a:t>
            </a:r>
            <a:r>
              <a:rPr lang="da-DK" sz="1078" dirty="0">
                <a:solidFill>
                  <a:srgbClr val="D53A05"/>
                </a:solidFill>
              </a:rPr>
              <a:t>}"</a:t>
            </a:r>
            <a:r>
              <a:rPr lang="da-DK" sz="1078" dirty="0">
                <a:solidFill>
                  <a:schemeClr val="tx1"/>
                </a:solidFill>
              </a:rPr>
              <a:t>/&gt;</a:t>
            </a:r>
          </a:p>
          <a:p>
            <a:pPr marL="0" indent="0">
              <a:buNone/>
            </a:pPr>
            <a:r>
              <a:rPr lang="da-DK" sz="1078" dirty="0">
                <a:solidFill>
                  <a:schemeClr val="tx1"/>
                </a:solidFill>
              </a:rPr>
              <a:t>        &lt;</a:t>
            </a:r>
            <a:r>
              <a:rPr lang="da-DK" sz="1078" dirty="0" err="1">
                <a:solidFill>
                  <a:srgbClr val="53954A"/>
                </a:solidFill>
              </a:rPr>
              <a:t>Entry</a:t>
            </a:r>
            <a:r>
              <a:rPr lang="da-DK" sz="1078" dirty="0">
                <a:solidFill>
                  <a:srgbClr val="53954A"/>
                </a:solidFill>
              </a:rPr>
              <a:t> </a:t>
            </a:r>
            <a:r>
              <a:rPr lang="da-DK" sz="1078" dirty="0">
                <a:solidFill>
                  <a:srgbClr val="654792"/>
                </a:solidFill>
              </a:rPr>
              <a:t>Placeholder</a:t>
            </a:r>
            <a:r>
              <a:rPr lang="da-DK" sz="1078" dirty="0">
                <a:solidFill>
                  <a:schemeClr val="tx1"/>
                </a:solidFill>
              </a:rPr>
              <a:t>=</a:t>
            </a:r>
            <a:r>
              <a:rPr lang="da-DK" sz="1078" dirty="0">
                <a:solidFill>
                  <a:srgbClr val="D53A05"/>
                </a:solidFill>
              </a:rPr>
              <a:t>"Password"</a:t>
            </a:r>
          </a:p>
          <a:p>
            <a:pPr marL="0" indent="0">
              <a:buNone/>
            </a:pP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"{Binding Password}"</a:t>
            </a:r>
          </a:p>
          <a:p>
            <a:pPr marL="0" indent="0">
              <a:buNone/>
            </a:pPr>
            <a:r>
              <a:rPr lang="nl-NL" sz="1078" dirty="0">
                <a:solidFill>
                  <a:schemeClr val="tx1"/>
                </a:solidFill>
              </a:rPr>
              <a:t>               </a:t>
            </a:r>
            <a:r>
              <a:rPr lang="nl-NL" sz="1078" dirty="0" err="1">
                <a:solidFill>
                  <a:srgbClr val="654792"/>
                </a:solidFill>
              </a:rPr>
              <a:t>IsPassword</a:t>
            </a:r>
            <a:r>
              <a:rPr lang="nl-NL" sz="1078" dirty="0">
                <a:solidFill>
                  <a:schemeClr val="tx1"/>
                </a:solidFill>
              </a:rPr>
              <a:t>=</a:t>
            </a:r>
            <a:r>
              <a:rPr lang="nl-NL" sz="1078" dirty="0">
                <a:solidFill>
                  <a:srgbClr val="D53A05"/>
                </a:solidFill>
              </a:rPr>
              <a:t>"</a:t>
            </a:r>
            <a:r>
              <a:rPr lang="nl-NL" sz="1078" dirty="0" err="1">
                <a:solidFill>
                  <a:srgbClr val="D53A05"/>
                </a:solidFill>
              </a:rPr>
              <a:t>true</a:t>
            </a:r>
            <a:r>
              <a:rPr lang="nl-NL" sz="1078" dirty="0">
                <a:solidFill>
                  <a:srgbClr val="D53A05"/>
                </a:solidFill>
              </a:rPr>
              <a:t>"</a:t>
            </a:r>
            <a:r>
              <a:rPr lang="nl-NL" sz="1078" dirty="0">
                <a:solidFill>
                  <a:schemeClr val="tx1"/>
                </a:solidFill>
              </a:rPr>
              <a:t>/&gt;</a:t>
            </a:r>
          </a:p>
          <a:p>
            <a:pPr marL="0" indent="0">
              <a:buNone/>
            </a:pPr>
            <a:r>
              <a:rPr lang="nl-NL" sz="1078" dirty="0">
                <a:solidFill>
                  <a:schemeClr val="tx1"/>
                </a:solidFill>
              </a:rPr>
              <a:t>        &lt;</a:t>
            </a:r>
            <a:r>
              <a:rPr lang="nl-NL" sz="1078" dirty="0">
                <a:solidFill>
                  <a:srgbClr val="53954A"/>
                </a:solidFill>
              </a:rPr>
              <a:t>Button</a:t>
            </a:r>
            <a:r>
              <a:rPr lang="nl-NL" sz="1078" dirty="0">
                <a:solidFill>
                  <a:schemeClr val="tx1"/>
                </a:solidFill>
              </a:rPr>
              <a:t> </a:t>
            </a:r>
            <a:r>
              <a:rPr lang="nl-NL" sz="1078" dirty="0" err="1">
                <a:solidFill>
                  <a:srgbClr val="654792"/>
                </a:solidFill>
              </a:rPr>
              <a:t>Text</a:t>
            </a:r>
            <a:r>
              <a:rPr lang="nl-NL" sz="1078" dirty="0">
                <a:solidFill>
                  <a:schemeClr val="tx1"/>
                </a:solidFill>
              </a:rPr>
              <a:t>=</a:t>
            </a:r>
            <a:r>
              <a:rPr lang="nl-NL" sz="1078" dirty="0">
                <a:solidFill>
                  <a:srgbClr val="D53A05"/>
                </a:solidFill>
              </a:rPr>
              <a:t>"Login" </a:t>
            </a:r>
            <a:r>
              <a:rPr lang="nl-NL" sz="1078" dirty="0" err="1">
                <a:solidFill>
                  <a:srgbClr val="654792"/>
                </a:solidFill>
              </a:rPr>
              <a:t>TextColor</a:t>
            </a:r>
            <a:r>
              <a:rPr lang="nl-NL" sz="1078" dirty="0">
                <a:solidFill>
                  <a:schemeClr val="tx1"/>
                </a:solidFill>
              </a:rPr>
              <a:t>=</a:t>
            </a:r>
            <a:r>
              <a:rPr lang="nl-NL" sz="1078" dirty="0">
                <a:solidFill>
                  <a:srgbClr val="D53A05"/>
                </a:solidFill>
              </a:rPr>
              <a:t>"White"</a:t>
            </a:r>
          </a:p>
          <a:p>
            <a:pPr marL="0" indent="0">
              <a:buNone/>
            </a:pPr>
            <a:r>
              <a:rPr lang="en-US" sz="1078" dirty="0">
                <a:solidFill>
                  <a:schemeClr val="tx1"/>
                </a:solidFill>
              </a:rPr>
              <a:t>                </a:t>
            </a:r>
            <a:r>
              <a:rPr lang="en-US" sz="1078" dirty="0" err="1">
                <a:solidFill>
                  <a:srgbClr val="654792"/>
                </a:solidFill>
              </a:rPr>
              <a:t>BackgroundColor</a:t>
            </a:r>
            <a:r>
              <a:rPr lang="en-US" sz="1078" dirty="0">
                <a:solidFill>
                  <a:schemeClr val="tx1"/>
                </a:solidFill>
              </a:rPr>
              <a:t>=</a:t>
            </a:r>
            <a:r>
              <a:rPr lang="en-US" sz="1078" dirty="0">
                <a:solidFill>
                  <a:srgbClr val="D53A05"/>
                </a:solidFill>
              </a:rPr>
              <a:t>"#77D065"</a:t>
            </a:r>
          </a:p>
          <a:p>
            <a:pPr marL="0" indent="0">
              <a:buNone/>
            </a:pPr>
            <a:r>
              <a:rPr lang="en-US" sz="1078" dirty="0">
                <a:solidFill>
                  <a:schemeClr val="tx1"/>
                </a:solidFill>
              </a:rPr>
              <a:t>                </a:t>
            </a:r>
            <a:r>
              <a:rPr lang="en-US" sz="1078" dirty="0">
                <a:solidFill>
                  <a:srgbClr val="654792"/>
                </a:solidFill>
              </a:rPr>
              <a:t>Command</a:t>
            </a:r>
            <a:r>
              <a:rPr lang="en-US" sz="1078" dirty="0">
                <a:solidFill>
                  <a:schemeClr val="tx1"/>
                </a:solidFill>
              </a:rPr>
              <a:t>=</a:t>
            </a:r>
            <a:r>
              <a:rPr lang="en-US" sz="1078" dirty="0">
                <a:solidFill>
                  <a:srgbClr val="D53A05"/>
                </a:solidFill>
              </a:rPr>
              <a:t>"{Binding </a:t>
            </a:r>
            <a:r>
              <a:rPr lang="en-US" sz="1078" dirty="0" err="1">
                <a:solidFill>
                  <a:srgbClr val="D53A05"/>
                </a:solidFill>
              </a:rPr>
              <a:t>LoginCommand</a:t>
            </a:r>
            <a:r>
              <a:rPr lang="en-US" sz="1078" dirty="0">
                <a:solidFill>
                  <a:srgbClr val="D53A05"/>
                </a:solidFill>
              </a:rPr>
              <a:t>}"</a:t>
            </a:r>
            <a:r>
              <a:rPr lang="en-US" sz="1078" dirty="0">
                <a:solidFill>
                  <a:schemeClr val="tx1"/>
                </a:solidFill>
              </a:rPr>
              <a:t>/&gt;</a:t>
            </a:r>
          </a:p>
          <a:p>
            <a:pPr marL="0" indent="0">
              <a:buNone/>
            </a:pPr>
            <a:r>
              <a:rPr lang="en-US" sz="1078" dirty="0">
                <a:solidFill>
                  <a:schemeClr val="tx1"/>
                </a:solidFill>
              </a:rPr>
              <a:t>    &lt;/</a:t>
            </a:r>
            <a:r>
              <a:rPr lang="en-US" sz="1078" dirty="0" err="1">
                <a:solidFill>
                  <a:srgbClr val="53954A"/>
                </a:solidFill>
              </a:rPr>
              <a:t>StackLayout</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chemeClr val="tx1"/>
                </a:solidFill>
              </a:rPr>
              <a:t>&gt;</a:t>
            </a:r>
          </a:p>
          <a:p>
            <a:pPr marL="0" indent="0">
              <a:buNone/>
            </a:pPr>
            <a:r>
              <a:rPr lang="en-US" sz="1078" dirty="0">
                <a:solidFill>
                  <a:schemeClr val="tx1"/>
                </a:solidFill>
              </a:rPr>
              <a:t>&lt;</a:t>
            </a:r>
            <a:r>
              <a:rPr lang="en-US" sz="1078" dirty="0" err="1">
                <a:solidFill>
                  <a:srgbClr val="53954A"/>
                </a:solidFill>
              </a:rPr>
              <a:t>ContentPage</a:t>
            </a:r>
            <a:r>
              <a:rPr lang="en-US" sz="1078" dirty="0">
                <a:solidFill>
                  <a:srgbClr val="53954A"/>
                </a:solidFill>
              </a:rPr>
              <a:t> </a:t>
            </a:r>
            <a:r>
              <a:rPr lang="en-US" sz="1078" dirty="0">
                <a:solidFill>
                  <a:srgbClr val="654792"/>
                </a:solidFill>
              </a:rPr>
              <a:t>Title</a:t>
            </a:r>
            <a:r>
              <a:rPr lang="en-US" sz="1078" dirty="0">
                <a:solidFill>
                  <a:schemeClr val="tx1"/>
                </a:solidFill>
              </a:rPr>
              <a:t>=</a:t>
            </a:r>
            <a:r>
              <a:rPr lang="en-US" sz="1078" dirty="0">
                <a:solidFill>
                  <a:srgbClr val="D53A05"/>
                </a:solidFill>
              </a:rPr>
              <a:t>"Settings" </a:t>
            </a:r>
            <a:r>
              <a:rPr lang="en-US" sz="1078" dirty="0">
                <a:solidFill>
                  <a:srgbClr val="654792"/>
                </a:solidFill>
              </a:rPr>
              <a:t>Icon</a:t>
            </a:r>
            <a:r>
              <a:rPr lang="en-US" sz="1078" dirty="0">
                <a:solidFill>
                  <a:schemeClr val="tx1"/>
                </a:solidFill>
              </a:rPr>
              <a:t>=</a:t>
            </a:r>
            <a:r>
              <a:rPr lang="en-US" sz="1078" dirty="0">
                <a:solidFill>
                  <a:srgbClr val="D53A05"/>
                </a:solidFill>
              </a:rPr>
              <a:t>"</a:t>
            </a:r>
            <a:r>
              <a:rPr lang="en-US" sz="1078" dirty="0" err="1">
                <a:solidFill>
                  <a:srgbClr val="D53A05"/>
                </a:solidFill>
              </a:rPr>
              <a:t>Settings.png</a:t>
            </a:r>
            <a:r>
              <a:rPr lang="en-US" sz="1078" dirty="0">
                <a:solidFill>
                  <a:srgbClr val="D53A05"/>
                </a:solidFill>
              </a:rPr>
              <a:t>"</a:t>
            </a:r>
            <a:r>
              <a:rPr lang="en-US" sz="1078" dirty="0">
                <a:solidFill>
                  <a:schemeClr val="tx1"/>
                </a:solidFill>
              </a:rPr>
              <a:t>&gt;</a:t>
            </a:r>
          </a:p>
          <a:p>
            <a:pPr marL="0" indent="0">
              <a:buNone/>
            </a:pPr>
            <a:r>
              <a:rPr lang="fi-FI" sz="1078" dirty="0">
                <a:solidFill>
                  <a:srgbClr val="848684"/>
                </a:solidFill>
              </a:rPr>
              <a:t>    &lt;!-- </a:t>
            </a:r>
            <a:r>
              <a:rPr lang="fi-FI" sz="1078" dirty="0" err="1">
                <a:solidFill>
                  <a:srgbClr val="848684"/>
                </a:solidFill>
              </a:rPr>
              <a:t>Settings</a:t>
            </a:r>
            <a:r>
              <a:rPr lang="fi-FI" sz="1078" dirty="0">
                <a:solidFill>
                  <a:srgbClr val="848684"/>
                </a:solidFill>
              </a:rPr>
              <a:t> --&gt;</a:t>
            </a:r>
          </a:p>
          <a:p>
            <a:pPr marL="0" indent="0">
              <a:buNone/>
            </a:pPr>
            <a:r>
              <a:rPr lang="fi-FI" sz="1078" dirty="0">
                <a:solidFill>
                  <a:schemeClr val="tx1"/>
                </a:solidFill>
              </a:rPr>
              <a:t>&lt;/</a:t>
            </a:r>
            <a:r>
              <a:rPr lang="fi-FI" sz="1078" dirty="0" err="1">
                <a:solidFill>
                  <a:srgbClr val="53954A"/>
                </a:solidFill>
              </a:rPr>
              <a:t>ContentPage</a:t>
            </a:r>
            <a:r>
              <a:rPr lang="fi-FI" sz="1078" dirty="0">
                <a:solidFill>
                  <a:schemeClr val="tx1"/>
                </a:solidFill>
              </a:rPr>
              <a:t>&gt;</a:t>
            </a:r>
          </a:p>
          <a:p>
            <a:pPr marL="0" indent="0">
              <a:buNone/>
            </a:pPr>
            <a:r>
              <a:rPr lang="fi-FI" sz="1078" dirty="0">
                <a:solidFill>
                  <a:schemeClr val="tx1"/>
                </a:solidFill>
              </a:rPr>
              <a:t>&lt;/</a:t>
            </a:r>
            <a:r>
              <a:rPr lang="fi-FI" sz="1078" dirty="0" err="1">
                <a:solidFill>
                  <a:srgbClr val="53954A"/>
                </a:solidFill>
              </a:rPr>
              <a:t>TabbedPage</a:t>
            </a:r>
            <a:r>
              <a:rPr lang="fi-FI" sz="1078" dirty="0" err="1">
                <a:solidFill>
                  <a:schemeClr val="tx1"/>
                </a:solidFill>
              </a:rPr>
              <a:t>.Children</a:t>
            </a:r>
            <a:r>
              <a:rPr lang="fi-FI" sz="1078" dirty="0">
                <a:solidFill>
                  <a:schemeClr val="tx1"/>
                </a:solidFill>
              </a:rPr>
              <a:t>&gt;</a:t>
            </a:r>
            <a:endParaRPr lang="en-US" sz="1078" dirty="0">
              <a:solidFill>
                <a:schemeClr val="tx1"/>
              </a:solidFill>
            </a:endParaRPr>
          </a:p>
        </p:txBody>
      </p:sp>
      <p:sp>
        <p:nvSpPr>
          <p:cNvPr id="3" name="Title 2"/>
          <p:cNvSpPr>
            <a:spLocks noGrp="1"/>
          </p:cNvSpPr>
          <p:nvPr>
            <p:ph type="title"/>
          </p:nvPr>
        </p:nvSpPr>
        <p:spPr/>
        <p:txBody>
          <a:bodyPr/>
          <a:lstStyle/>
          <a:p>
            <a:r>
              <a:rPr lang="en-US" dirty="0" smtClean="0"/>
              <a:t>Native UI from shared code</a:t>
            </a:r>
            <a:endParaRPr lang="en-US" dirty="0"/>
          </a:p>
        </p:txBody>
      </p:sp>
      <p:pic>
        <p:nvPicPr>
          <p:cNvPr id="9" name="Picture 8" descr="example-app@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98" y="2162801"/>
            <a:ext cx="4855634" cy="3204717"/>
          </a:xfrm>
          <a:prstGeom prst="rect">
            <a:avLst/>
          </a:prstGeom>
        </p:spPr>
      </p:pic>
      <p:sp>
        <p:nvSpPr>
          <p:cNvPr id="15" name="Left Brace 14"/>
          <p:cNvSpPr/>
          <p:nvPr/>
        </p:nvSpPr>
        <p:spPr>
          <a:xfrm>
            <a:off x="5776960" y="1519429"/>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41864657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22296" y="-131704"/>
            <a:ext cx="12446000" cy="1825037"/>
          </a:xfrm>
          <a:prstGeom prst="rect">
            <a:avLst/>
          </a:prstGeom>
          <a:solidFill>
            <a:srgbClr val="15304E"/>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
        <p:nvSpPr>
          <p:cNvPr id="3" name="TextBox 2"/>
          <p:cNvSpPr txBox="1"/>
          <p:nvPr/>
        </p:nvSpPr>
        <p:spPr>
          <a:xfrm>
            <a:off x="359192" y="194989"/>
            <a:ext cx="5264728" cy="904735"/>
          </a:xfrm>
          <a:prstGeom prst="rect">
            <a:avLst/>
          </a:prstGeom>
          <a:noFill/>
        </p:spPr>
        <p:txBody>
          <a:bodyPr wrap="square" rtlCol="0">
            <a:spAutoFit/>
          </a:bodyPr>
          <a:lstStyle/>
          <a:p>
            <a:pPr>
              <a:lnSpc>
                <a:spcPct val="90000"/>
              </a:lnSpc>
            </a:pPr>
            <a:r>
              <a:rPr lang="en-US" sz="2933" dirty="0">
                <a:solidFill>
                  <a:srgbClr val="FFFFFF"/>
                </a:solidFill>
                <a:latin typeface="Segoe UI"/>
                <a:cs typeface="Segoe UI"/>
              </a:rPr>
              <a:t>Which </a:t>
            </a:r>
            <a:r>
              <a:rPr lang="en-US" sz="2933" b="1" dirty="0">
                <a:solidFill>
                  <a:srgbClr val="FFFFFF"/>
                </a:solidFill>
                <a:latin typeface="Segoe UI"/>
                <a:cs typeface="Segoe UI"/>
              </a:rPr>
              <a:t>Xamarin approach</a:t>
            </a:r>
            <a:r>
              <a:rPr lang="en-US" sz="2933" dirty="0">
                <a:solidFill>
                  <a:srgbClr val="FFFFFF"/>
                </a:solidFill>
                <a:latin typeface="Segoe UI"/>
                <a:cs typeface="Segoe UI"/>
              </a:rPr>
              <a:t> is best for your app?</a:t>
            </a:r>
          </a:p>
        </p:txBody>
      </p:sp>
      <p:sp>
        <p:nvSpPr>
          <p:cNvPr id="15" name="TextBox 14"/>
          <p:cNvSpPr txBox="1"/>
          <p:nvPr/>
        </p:nvSpPr>
        <p:spPr>
          <a:xfrm>
            <a:off x="431032" y="3058266"/>
            <a:ext cx="3109577" cy="359009"/>
          </a:xfrm>
          <a:prstGeom prst="rect">
            <a:avLst/>
          </a:prstGeom>
          <a:noFill/>
        </p:spPr>
        <p:txBody>
          <a:bodyPr wrap="square" rtlCol="0">
            <a:spAutoFit/>
          </a:bodyPr>
          <a:lstStyle/>
          <a:p>
            <a:r>
              <a:rPr lang="en-US" sz="1733" b="1" dirty="0" err="1">
                <a:solidFill>
                  <a:srgbClr val="152F4E"/>
                </a:solidFill>
                <a:latin typeface="Segoe UI"/>
                <a:cs typeface="Segoe UI"/>
              </a:rPr>
              <a:t>Xamarin.Forms</a:t>
            </a:r>
            <a:r>
              <a:rPr lang="en-US" sz="1733" b="1" dirty="0">
                <a:solidFill>
                  <a:srgbClr val="152F4E"/>
                </a:solidFill>
                <a:latin typeface="Segoe UI"/>
                <a:cs typeface="Segoe UI"/>
              </a:rPr>
              <a:t> </a:t>
            </a:r>
            <a:r>
              <a:rPr lang="en-US" sz="1733" dirty="0">
                <a:solidFill>
                  <a:srgbClr val="152F4E"/>
                </a:solidFill>
                <a:latin typeface="Segoe UI"/>
                <a:cs typeface="Segoe UI"/>
              </a:rPr>
              <a:t>is best for:</a:t>
            </a:r>
          </a:p>
        </p:txBody>
      </p:sp>
      <p:sp>
        <p:nvSpPr>
          <p:cNvPr id="16" name="TextBox 15"/>
          <p:cNvSpPr txBox="1"/>
          <p:nvPr/>
        </p:nvSpPr>
        <p:spPr>
          <a:xfrm>
            <a:off x="6670706" y="3017215"/>
            <a:ext cx="5203153" cy="412357"/>
          </a:xfrm>
          <a:prstGeom prst="rect">
            <a:avLst/>
          </a:prstGeom>
          <a:noFill/>
        </p:spPr>
        <p:txBody>
          <a:bodyPr wrap="square" rtlCol="0">
            <a:spAutoFit/>
          </a:bodyPr>
          <a:lstStyle/>
          <a:p>
            <a:pPr>
              <a:lnSpc>
                <a:spcPct val="120000"/>
              </a:lnSpc>
            </a:pPr>
            <a:r>
              <a:rPr lang="en-US" sz="1733" b="1" dirty="0" err="1">
                <a:solidFill>
                  <a:srgbClr val="152F4E"/>
                </a:solidFill>
                <a:latin typeface="Segoe UI"/>
                <a:cs typeface="Segoe UI"/>
              </a:rPr>
              <a:t>Xamarin.iOS</a:t>
            </a:r>
            <a:r>
              <a:rPr lang="en-US" sz="1733" b="1" dirty="0">
                <a:solidFill>
                  <a:srgbClr val="152F4E"/>
                </a:solidFill>
                <a:latin typeface="Segoe UI"/>
                <a:cs typeface="Segoe UI"/>
              </a:rPr>
              <a:t> / </a:t>
            </a:r>
            <a:r>
              <a:rPr lang="en-US" sz="1733" b="1" dirty="0" err="1">
                <a:solidFill>
                  <a:srgbClr val="152F4E"/>
                </a:solidFill>
                <a:latin typeface="Segoe UI"/>
                <a:cs typeface="Segoe UI"/>
              </a:rPr>
              <a:t>Xamarin.Android</a:t>
            </a:r>
            <a:r>
              <a:rPr lang="en-US" sz="1733" b="1" dirty="0">
                <a:solidFill>
                  <a:srgbClr val="152F4E"/>
                </a:solidFill>
                <a:latin typeface="Segoe UI"/>
                <a:cs typeface="Segoe UI"/>
              </a:rPr>
              <a:t> </a:t>
            </a:r>
            <a:r>
              <a:rPr lang="en-US" sz="1733" dirty="0">
                <a:solidFill>
                  <a:srgbClr val="152F4E"/>
                </a:solidFill>
                <a:latin typeface="Segoe UI"/>
                <a:cs typeface="Segoe UI"/>
              </a:rPr>
              <a:t>is best for:</a:t>
            </a:r>
          </a:p>
        </p:txBody>
      </p:sp>
      <p:sp>
        <p:nvSpPr>
          <p:cNvPr id="17" name="TextBox 16"/>
          <p:cNvSpPr txBox="1"/>
          <p:nvPr/>
        </p:nvSpPr>
        <p:spPr>
          <a:xfrm>
            <a:off x="656811" y="3735597"/>
            <a:ext cx="4525816" cy="2800767"/>
          </a:xfrm>
          <a:prstGeom prst="rect">
            <a:avLst/>
          </a:prstGeom>
          <a:noFill/>
        </p:spPr>
        <p:txBody>
          <a:bodyPr wrap="square" rtlCol="0">
            <a:spAutoFit/>
          </a:bodyPr>
          <a:lstStyle/>
          <a:p>
            <a:pPr marL="228594" indent="-228594">
              <a:buFont typeface="Arial"/>
              <a:buChar char="•"/>
            </a:pPr>
            <a:r>
              <a:rPr lang="en-US" sz="1600" dirty="0">
                <a:solidFill>
                  <a:srgbClr val="152F4E"/>
                </a:solidFill>
                <a:latin typeface="Segoe UI Semibold"/>
                <a:cs typeface="Segoe UI Semibold"/>
              </a:rPr>
              <a:t>Data entry apps</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Prototypes and proofs-of-concept</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that require little platform-specific functionality</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where code sharing is more important than custom UI</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endParaRPr lang="en-US" sz="1600" dirty="0">
              <a:solidFill>
                <a:srgbClr val="152F4E"/>
              </a:solidFill>
              <a:latin typeface="Segoe UI Semibold"/>
              <a:cs typeface="Segoe UI Semibold"/>
            </a:endParaRPr>
          </a:p>
        </p:txBody>
      </p:sp>
      <p:cxnSp>
        <p:nvCxnSpPr>
          <p:cNvPr id="31" name="Straight Connector 30"/>
          <p:cNvCxnSpPr/>
          <p:nvPr/>
        </p:nvCxnSpPr>
        <p:spPr>
          <a:xfrm>
            <a:off x="533656" y="3622707"/>
            <a:ext cx="0" cy="2699071"/>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013433" y="6137906"/>
            <a:ext cx="3109577" cy="318100"/>
          </a:xfrm>
          <a:prstGeom prst="rect">
            <a:avLst/>
          </a:prstGeom>
          <a:noFill/>
        </p:spPr>
        <p:txBody>
          <a:bodyPr wrap="square" rtlCol="0">
            <a:spAutoFit/>
          </a:bodyPr>
          <a:lstStyle/>
          <a:p>
            <a:r>
              <a:rPr lang="en-US" sz="1467" b="1" dirty="0">
                <a:solidFill>
                  <a:srgbClr val="3498DB"/>
                </a:solidFill>
                <a:latin typeface="Segoe UI"/>
                <a:cs typeface="Segoe UI"/>
              </a:rPr>
              <a:t>Learn more: </a:t>
            </a:r>
            <a:r>
              <a:rPr lang="en-US" sz="1467" dirty="0" err="1">
                <a:solidFill>
                  <a:srgbClr val="3498DB"/>
                </a:solidFill>
                <a:latin typeface="Segoe UI"/>
                <a:cs typeface="Segoe UI"/>
              </a:rPr>
              <a:t>xamarin.com</a:t>
            </a:r>
            <a:r>
              <a:rPr lang="en-US" sz="1467" dirty="0">
                <a:solidFill>
                  <a:srgbClr val="3498DB"/>
                </a:solidFill>
                <a:latin typeface="Segoe UI"/>
                <a:cs typeface="Segoe UI"/>
              </a:rPr>
              <a:t>/forms</a:t>
            </a:r>
          </a:p>
        </p:txBody>
      </p:sp>
      <p:sp>
        <p:nvSpPr>
          <p:cNvPr id="34" name="TextBox 33"/>
          <p:cNvSpPr txBox="1"/>
          <p:nvPr/>
        </p:nvSpPr>
        <p:spPr>
          <a:xfrm>
            <a:off x="7286464" y="6066923"/>
            <a:ext cx="3417457" cy="318100"/>
          </a:xfrm>
          <a:prstGeom prst="rect">
            <a:avLst/>
          </a:prstGeom>
          <a:noFill/>
        </p:spPr>
        <p:txBody>
          <a:bodyPr wrap="square" rtlCol="0">
            <a:spAutoFit/>
          </a:bodyPr>
          <a:lstStyle/>
          <a:p>
            <a:r>
              <a:rPr lang="en-US" sz="1467" b="1" dirty="0">
                <a:solidFill>
                  <a:srgbClr val="3498DB"/>
                </a:solidFill>
                <a:latin typeface="Segoe UI"/>
                <a:cs typeface="Segoe UI"/>
              </a:rPr>
              <a:t>Learn more: </a:t>
            </a:r>
            <a:r>
              <a:rPr lang="en-US" sz="1467" dirty="0" err="1">
                <a:solidFill>
                  <a:srgbClr val="3498DB"/>
                </a:solidFill>
                <a:latin typeface="Segoe UI"/>
                <a:cs typeface="Segoe UI"/>
              </a:rPr>
              <a:t>xamarin.com</a:t>
            </a:r>
            <a:r>
              <a:rPr lang="en-US" sz="1467" dirty="0">
                <a:solidFill>
                  <a:srgbClr val="3498DB"/>
                </a:solidFill>
                <a:latin typeface="Segoe UI"/>
                <a:cs typeface="Segoe UI"/>
              </a:rPr>
              <a:t>/platform</a:t>
            </a:r>
          </a:p>
        </p:txBody>
      </p:sp>
      <p:sp>
        <p:nvSpPr>
          <p:cNvPr id="36" name="TextBox 35"/>
          <p:cNvSpPr txBox="1"/>
          <p:nvPr/>
        </p:nvSpPr>
        <p:spPr>
          <a:xfrm>
            <a:off x="6937535" y="3735597"/>
            <a:ext cx="4628445" cy="2554545"/>
          </a:xfrm>
          <a:prstGeom prst="rect">
            <a:avLst/>
          </a:prstGeom>
          <a:noFill/>
        </p:spPr>
        <p:txBody>
          <a:bodyPr wrap="square" rtlCol="0">
            <a:spAutoFit/>
          </a:bodyPr>
          <a:lstStyle/>
          <a:p>
            <a:pPr marL="228594" indent="-228594">
              <a:buFont typeface="Arial"/>
              <a:buChar char="•"/>
            </a:pPr>
            <a:r>
              <a:rPr lang="en-US" sz="1600" dirty="0">
                <a:solidFill>
                  <a:srgbClr val="152F4E"/>
                </a:solidFill>
                <a:latin typeface="Segoe UI Semibold"/>
                <a:cs typeface="Segoe UI Semibold"/>
              </a:rPr>
              <a:t>Apps that require specialized interaction</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with highly polished design</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that use many platform-specific APIs</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r>
              <a:rPr lang="en-US" sz="1600" dirty="0">
                <a:solidFill>
                  <a:srgbClr val="152F4E"/>
                </a:solidFill>
                <a:latin typeface="Segoe UI Semibold"/>
                <a:cs typeface="Segoe UI Semibold"/>
              </a:rPr>
              <a:t>Apps where custom UI is more important than code sharing</a:t>
            </a:r>
          </a:p>
          <a:p>
            <a:pPr marL="228594" indent="-228594">
              <a:buFont typeface="Arial"/>
              <a:buChar char="•"/>
            </a:pPr>
            <a:endParaRPr lang="en-US" sz="1600" dirty="0">
              <a:solidFill>
                <a:srgbClr val="152F4E"/>
              </a:solidFill>
              <a:latin typeface="Segoe UI Semibold"/>
              <a:cs typeface="Segoe UI Semibold"/>
            </a:endParaRPr>
          </a:p>
          <a:p>
            <a:pPr marL="228594" indent="-228594">
              <a:buFont typeface="Arial"/>
              <a:buChar char="•"/>
            </a:pPr>
            <a:endParaRPr lang="en-US" sz="1600" dirty="0">
              <a:solidFill>
                <a:srgbClr val="152F4E"/>
              </a:solidFill>
              <a:latin typeface="Segoe UI Semibold"/>
              <a:cs typeface="Segoe UI Semibold"/>
            </a:endParaRPr>
          </a:p>
        </p:txBody>
      </p:sp>
      <p:pic>
        <p:nvPicPr>
          <p:cNvPr id="43" name="Pictur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705" y="1276157"/>
            <a:ext cx="1013236" cy="1741055"/>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22611" y="1276158"/>
            <a:ext cx="993077" cy="1730791"/>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70745" y="1276158"/>
            <a:ext cx="1007264" cy="1730791"/>
          </a:xfrm>
          <a:prstGeom prst="rect">
            <a:avLst/>
          </a:prstGeom>
        </p:spPr>
      </p:pic>
      <p:cxnSp>
        <p:nvCxnSpPr>
          <p:cNvPr id="47" name="Straight Connector 46"/>
          <p:cNvCxnSpPr/>
          <p:nvPr/>
        </p:nvCxnSpPr>
        <p:spPr>
          <a:xfrm flipH="1">
            <a:off x="533657" y="3622707"/>
            <a:ext cx="4238464" cy="10264"/>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pic>
        <p:nvPicPr>
          <p:cNvPr id="51" name="Picture 5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65726" y="1296684"/>
            <a:ext cx="995319" cy="1710265"/>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438447" y="1296684"/>
            <a:ext cx="981300" cy="1710265"/>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060029" y="1296684"/>
            <a:ext cx="995319" cy="1710265"/>
          </a:xfrm>
          <a:prstGeom prst="rect">
            <a:avLst/>
          </a:prstGeom>
        </p:spPr>
      </p:pic>
      <p:cxnSp>
        <p:nvCxnSpPr>
          <p:cNvPr id="54" name="Straight Connector 53"/>
          <p:cNvCxnSpPr/>
          <p:nvPr/>
        </p:nvCxnSpPr>
        <p:spPr>
          <a:xfrm>
            <a:off x="6804121" y="3622707"/>
            <a:ext cx="0" cy="2652035"/>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6804123" y="3622707"/>
            <a:ext cx="4238464" cy="10264"/>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endCxn id="33" idx="1"/>
          </p:cNvCxnSpPr>
          <p:nvPr/>
        </p:nvCxnSpPr>
        <p:spPr>
          <a:xfrm flipV="1">
            <a:off x="545629" y="6296956"/>
            <a:ext cx="467804" cy="15416"/>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6801555" y="6265277"/>
            <a:ext cx="467803" cy="57"/>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16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340" y="-1994945"/>
            <a:ext cx="12410340" cy="10594753"/>
          </a:xfrm>
          <a:prstGeom prst="rect">
            <a:avLst/>
          </a:prstGeom>
        </p:spPr>
      </p:pic>
    </p:spTree>
    <p:extLst>
      <p:ext uri="{BB962C8B-B14F-4D97-AF65-F5344CB8AC3E}">
        <p14:creationId xmlns:p14="http://schemas.microsoft.com/office/powerpoint/2010/main" val="115550536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smtClean="0"/>
              <a:t>Controls</a:t>
            </a:r>
            <a:endParaRPr lang="en-US" dirty="0"/>
          </a:p>
        </p:txBody>
      </p:sp>
    </p:spTree>
    <p:extLst>
      <p:ext uri="{BB962C8B-B14F-4D97-AF65-F5344CB8AC3E}">
        <p14:creationId xmlns:p14="http://schemas.microsoft.com/office/powerpoint/2010/main" val="17733270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err="1" smtClean="0">
                <a:solidFill>
                  <a:schemeClr val="bg2"/>
                </a:solidFill>
              </a:rPr>
              <a:t>Xamarin.Forms</a:t>
            </a:r>
            <a:r>
              <a:rPr lang="en-US" dirty="0" smtClean="0">
                <a:solidFill>
                  <a:schemeClr val="bg2"/>
                </a:solidFill>
              </a:rPr>
              <a:t> Ecosystem</a:t>
            </a:r>
            <a:endParaRPr lang="en-US" dirty="0">
              <a:solidFill>
                <a:schemeClr val="bg2"/>
              </a:solidFill>
            </a:endParaRPr>
          </a:p>
        </p:txBody>
      </p:sp>
      <p:grpSp>
        <p:nvGrpSpPr>
          <p:cNvPr id="2" name="Group 1"/>
          <p:cNvGrpSpPr/>
          <p:nvPr/>
        </p:nvGrpSpPr>
        <p:grpSpPr>
          <a:xfrm>
            <a:off x="311492" y="2217681"/>
            <a:ext cx="11399099" cy="3378535"/>
            <a:chOff x="316552" y="2722711"/>
            <a:chExt cx="11627675" cy="3446282"/>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727" y="4284893"/>
              <a:ext cx="11620500" cy="18841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552" y="2722711"/>
              <a:ext cx="11620497" cy="1884100"/>
            </a:xfrm>
            <a:prstGeom prst="rect">
              <a:avLst/>
            </a:prstGeom>
          </p:spPr>
        </p:pic>
      </p:grpSp>
    </p:spTree>
    <p:extLst>
      <p:ext uri="{BB962C8B-B14F-4D97-AF65-F5344CB8AC3E}">
        <p14:creationId xmlns:p14="http://schemas.microsoft.com/office/powerpoint/2010/main" val="212502378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Extensibility</a:t>
            </a:r>
            <a:endParaRPr lang="en-US" dirty="0"/>
          </a:p>
        </p:txBody>
      </p:sp>
      <p:sp>
        <p:nvSpPr>
          <p:cNvPr id="3" name="Content Placeholder 2"/>
          <p:cNvSpPr txBox="1">
            <a:spLocks/>
          </p:cNvSpPr>
          <p:nvPr/>
        </p:nvSpPr>
        <p:spPr>
          <a:xfrm>
            <a:off x="525803" y="3543605"/>
            <a:ext cx="3317777" cy="20189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Embed Custom Views Anywhere</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Not only are </a:t>
            </a:r>
            <a:r>
              <a:rPr lang="en-US" sz="1800" dirty="0" err="1">
                <a:solidFill>
                  <a:srgbClr val="123458"/>
                </a:solidFill>
                <a:latin typeface="+mn-lt"/>
                <a:cs typeface="Arial"/>
              </a:rPr>
              <a:t>Xamarin.Forms</a:t>
            </a:r>
            <a:r>
              <a:rPr lang="en-US" sz="1800" dirty="0">
                <a:solidFill>
                  <a:srgbClr val="123458"/>
                </a:solidFill>
                <a:latin typeface="+mn-lt"/>
                <a:cs typeface="Arial"/>
              </a:rPr>
              <a:t> pages  mixable with custom screens, you can embed custom views built directly against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into </a:t>
            </a:r>
            <a:r>
              <a:rPr lang="en-US" sz="1800" dirty="0" err="1">
                <a:solidFill>
                  <a:srgbClr val="123458"/>
                </a:solidFill>
                <a:latin typeface="+mn-lt"/>
                <a:cs typeface="Arial"/>
              </a:rPr>
              <a:t>Xamarin.Forms</a:t>
            </a:r>
            <a:r>
              <a:rPr lang="en-US" sz="1800" dirty="0">
                <a:solidFill>
                  <a:srgbClr val="123458"/>
                </a:solidFill>
                <a:latin typeface="+mn-lt"/>
                <a:cs typeface="Arial"/>
              </a:rPr>
              <a:t> pages.</a:t>
            </a:r>
          </a:p>
          <a:p>
            <a:pPr marL="0" indent="0">
              <a:buNone/>
            </a:pPr>
            <a:endParaRPr lang="en-US" sz="1800" dirty="0">
              <a:solidFill>
                <a:srgbClr val="123458"/>
              </a:solidFill>
              <a:latin typeface="+mn-lt"/>
              <a:cs typeface="Arial"/>
            </a:endParaRP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4" name="Content Placeholder 2"/>
          <p:cNvSpPr txBox="1">
            <a:spLocks/>
          </p:cNvSpPr>
          <p:nvPr/>
        </p:nvSpPr>
        <p:spPr>
          <a:xfrm>
            <a:off x="4077133" y="3594405"/>
            <a:ext cx="4040053" cy="19681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Call Platform APIs via Shared Services</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Need platform-specific functionality within a </a:t>
            </a:r>
            <a:r>
              <a:rPr lang="en-US" sz="1800" dirty="0" err="1">
                <a:solidFill>
                  <a:srgbClr val="123458"/>
                </a:solidFill>
                <a:latin typeface="+mn-lt"/>
                <a:cs typeface="Arial"/>
              </a:rPr>
              <a:t>Xamarin.Forms</a:t>
            </a:r>
            <a:r>
              <a:rPr lang="en-US" sz="180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5" name="Content Placeholder 2"/>
          <p:cNvSpPr txBox="1">
            <a:spLocks/>
          </p:cNvSpPr>
          <p:nvPr/>
        </p:nvSpPr>
        <p:spPr>
          <a:xfrm>
            <a:off x="8245468" y="3594405"/>
            <a:ext cx="3679612" cy="146274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rgbClr val="123458"/>
                </a:solidFill>
                <a:latin typeface="+mn-lt"/>
                <a:cs typeface="Arial"/>
              </a:rPr>
              <a:t>Easy migration to the Xamarin Platform</a:t>
            </a:r>
          </a:p>
          <a:p>
            <a:pPr marL="0" indent="0">
              <a:lnSpc>
                <a:spcPct val="50000"/>
              </a:lnSpc>
              <a:buNone/>
            </a:pPr>
            <a:endParaRPr lang="en-US" sz="1800" b="1" dirty="0" smtClean="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When your native platform integration requirements outgrow </a:t>
            </a:r>
            <a:r>
              <a:rPr lang="en-US" sz="1800" dirty="0" err="1">
                <a:solidFill>
                  <a:srgbClr val="123458"/>
                </a:solidFill>
                <a:latin typeface="+mn-lt"/>
                <a:cs typeface="Arial"/>
              </a:rPr>
              <a:t>Xamarin.Forms</a:t>
            </a:r>
            <a:r>
              <a:rPr lang="en-US" sz="1800" dirty="0">
                <a:solidFill>
                  <a:srgbClr val="123458"/>
                </a:solidFill>
                <a:latin typeface="+mn-lt"/>
                <a:cs typeface="Arial"/>
              </a:rPr>
              <a:t>, your shared code is easily migrated to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using the full Xamarin platform.</a:t>
            </a:r>
            <a:endParaRPr lang="en-US" sz="1800" dirty="0" smtClean="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smtClean="0">
                <a:solidFill>
                  <a:srgbClr val="123458"/>
                </a:solidFill>
                <a:latin typeface="+mn-lt"/>
                <a:cs typeface="Arial"/>
              </a:rPr>
              <a:t>  </a:t>
            </a:r>
            <a:endParaRPr lang="en-US" sz="1800" dirty="0">
              <a:solidFill>
                <a:srgbClr val="123458"/>
              </a:solidFill>
              <a:latin typeface="+mn-lt"/>
              <a:cs typeface="Arial"/>
            </a:endParaRPr>
          </a:p>
          <a:p>
            <a:pPr>
              <a:buFont typeface="Wingdings" charset="2"/>
              <a:buChar char="§"/>
            </a:pPr>
            <a:endParaRPr lang="en-US" sz="180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29292" y="1221213"/>
            <a:ext cx="2111963" cy="2111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80463" y="1236953"/>
            <a:ext cx="2294104" cy="2080482"/>
          </a:xfrm>
          <a:prstGeom prst="rect">
            <a:avLst/>
          </a:prstGeom>
        </p:spPr>
      </p:pic>
      <p:pic>
        <p:nvPicPr>
          <p:cNvPr id="8" name="Picture 7"/>
          <p:cNvPicPr>
            <a:picLocks noChangeAspect="1"/>
          </p:cNvPicPr>
          <p:nvPr/>
        </p:nvPicPr>
        <p:blipFill>
          <a:blip r:embed="rId6"/>
          <a:stretch>
            <a:fillRect/>
          </a:stretch>
        </p:blipFill>
        <p:spPr>
          <a:xfrm>
            <a:off x="5042696" y="1245239"/>
            <a:ext cx="2118467" cy="2063913"/>
          </a:xfrm>
          <a:prstGeom prst="rect">
            <a:avLst/>
          </a:prstGeom>
        </p:spPr>
      </p:pic>
    </p:spTree>
    <p:extLst>
      <p:ext uri="{BB962C8B-B14F-4D97-AF65-F5344CB8AC3E}">
        <p14:creationId xmlns:p14="http://schemas.microsoft.com/office/powerpoint/2010/main" val="47830762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a:t>
            </a:r>
            <a:endParaRPr lang="en-US" dirty="0"/>
          </a:p>
        </p:txBody>
      </p:sp>
    </p:spTree>
    <p:extLst>
      <p:ext uri="{BB962C8B-B14F-4D97-AF65-F5344CB8AC3E}">
        <p14:creationId xmlns:p14="http://schemas.microsoft.com/office/powerpoint/2010/main" val="73083293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 for Xamarin</a:t>
            </a:r>
            <a:endParaRPr lang="en-US" dirty="0"/>
          </a:p>
        </p:txBody>
      </p:sp>
    </p:spTree>
    <p:extLst>
      <p:ext uri="{BB962C8B-B14F-4D97-AF65-F5344CB8AC3E}">
        <p14:creationId xmlns:p14="http://schemas.microsoft.com/office/powerpoint/2010/main" val="131814100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162403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smtClean="0"/>
              <a:t>Platform</a:t>
            </a:r>
            <a:br>
              <a:rPr lang="en-US" dirty="0" smtClean="0"/>
            </a:br>
            <a:r>
              <a:rPr lang="en-US" dirty="0" smtClean="0"/>
              <a:t>Specific Code</a:t>
            </a:r>
            <a:endParaRPr lang="en-US" dirty="0"/>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612203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113810128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smtClean="0"/>
              <a:t>Plugins for </a:t>
            </a:r>
            <a:r>
              <a:rPr lang="en-US" sz="4700" dirty="0" smtClean="0"/>
              <a:t>Xamarin</a:t>
            </a:r>
            <a:endParaRPr lang="en-US" sz="4700" dirty="0"/>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36683174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nSpc>
                <a:spcPct val="100000"/>
              </a:lnSpc>
            </a:pPr>
            <a:r>
              <a:rPr lang="en-US" sz="3200" dirty="0" smtClean="0"/>
              <a:t>“</a:t>
            </a:r>
            <a:r>
              <a:rPr lang="en-US" sz="3200" dirty="0"/>
              <a:t>Not only is native mobile code winning for app development, but with things like Instant Articles, native is making the browser-based web look like a relic even just for publishing </a:t>
            </a:r>
            <a:r>
              <a:rPr lang="en-US" sz="3200" i="1" dirty="0"/>
              <a:t>articles</a:t>
            </a:r>
            <a:r>
              <a:rPr lang="en-US" sz="3200" dirty="0" smtClean="0"/>
              <a:t>.”</a:t>
            </a:r>
            <a:endParaRPr lang="en-US" sz="3200" dirty="0"/>
          </a:p>
        </p:txBody>
      </p:sp>
      <p:sp>
        <p:nvSpPr>
          <p:cNvPr id="6" name="Subtitle 5"/>
          <p:cNvSpPr>
            <a:spLocks noGrp="1"/>
          </p:cNvSpPr>
          <p:nvPr>
            <p:ph type="subTitle" idx="1"/>
          </p:nvPr>
        </p:nvSpPr>
        <p:spPr/>
        <p:txBody>
          <a:bodyPr/>
          <a:lstStyle/>
          <a:p>
            <a:pPr algn="r"/>
            <a:r>
              <a:rPr lang="en-US" dirty="0" smtClean="0"/>
              <a:t>-John Gruber</a:t>
            </a:r>
            <a:endParaRPr lang="en-US" dirty="0"/>
          </a:p>
        </p:txBody>
      </p:sp>
      <p:sp>
        <p:nvSpPr>
          <p:cNvPr id="7" name="Rectangle 6"/>
          <p:cNvSpPr/>
          <p:nvPr/>
        </p:nvSpPr>
        <p:spPr>
          <a:xfrm>
            <a:off x="5886595" y="6198550"/>
            <a:ext cx="6116226" cy="369332"/>
          </a:xfrm>
          <a:prstGeom prst="rect">
            <a:avLst/>
          </a:prstGeom>
        </p:spPr>
        <p:txBody>
          <a:bodyPr wrap="none">
            <a:spAutoFit/>
          </a:bodyPr>
          <a:lstStyle/>
          <a:p>
            <a:r>
              <a:rPr lang="en-US" dirty="0"/>
              <a:t>http://</a:t>
            </a:r>
            <a:r>
              <a:rPr lang="en-US" dirty="0" err="1"/>
              <a:t>daringfireball.net</a:t>
            </a:r>
            <a:r>
              <a:rPr lang="en-US" dirty="0"/>
              <a:t>/2015/05/</a:t>
            </a:r>
            <a:r>
              <a:rPr lang="en-US" dirty="0" err="1"/>
              <a:t>facebook_instant_articles</a:t>
            </a:r>
            <a:endParaRPr lang="en-US" dirty="0"/>
          </a:p>
        </p:txBody>
      </p:sp>
    </p:spTree>
    <p:extLst>
      <p:ext uri="{BB962C8B-B14F-4D97-AF65-F5344CB8AC3E}">
        <p14:creationId xmlns:p14="http://schemas.microsoft.com/office/powerpoint/2010/main" val="1239547247"/>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a:t>
            </a:r>
            <a:endParaRPr lang="en-US" dirty="0"/>
          </a:p>
        </p:txBody>
      </p:sp>
    </p:spTree>
    <p:extLst>
      <p:ext uri="{BB962C8B-B14F-4D97-AF65-F5344CB8AC3E}">
        <p14:creationId xmlns:p14="http://schemas.microsoft.com/office/powerpoint/2010/main" val="92814052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Testing</a:t>
            </a:r>
            <a:endParaRPr lang="en-US" dirty="0"/>
          </a:p>
        </p:txBody>
      </p:sp>
    </p:spTree>
    <p:extLst>
      <p:ext uri="{BB962C8B-B14F-4D97-AF65-F5344CB8AC3E}">
        <p14:creationId xmlns:p14="http://schemas.microsoft.com/office/powerpoint/2010/main" val="55599665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t>On Mobile, Quality is Hard</a:t>
            </a:r>
            <a:endParaRPr lang="en-US" dirty="0"/>
          </a:p>
        </p:txBody>
      </p:sp>
      <p:grpSp>
        <p:nvGrpSpPr>
          <p:cNvPr id="4" name="Group 3"/>
          <p:cNvGrpSpPr/>
          <p:nvPr/>
        </p:nvGrpSpPr>
        <p:grpSpPr>
          <a:xfrm>
            <a:off x="815987" y="2301524"/>
            <a:ext cx="10560027" cy="3258050"/>
            <a:chOff x="1395552" y="1467154"/>
            <a:chExt cx="10560027" cy="3258050"/>
          </a:xfrm>
        </p:grpSpPr>
        <p:grpSp>
          <p:nvGrpSpPr>
            <p:cNvPr id="3" name="Group 2"/>
            <p:cNvGrpSpPr/>
            <p:nvPr/>
          </p:nvGrpSpPr>
          <p:grpSpPr>
            <a:xfrm>
              <a:off x="1395552" y="1467154"/>
              <a:ext cx="10560027" cy="3258050"/>
              <a:chOff x="1395552" y="1467154"/>
              <a:chExt cx="10560027"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3895621" cy="3258050"/>
                <a:chOff x="5113454" y="774643"/>
                <a:chExt cx="3895621"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9</a:t>
                  </a:r>
                </a:p>
                <a:p>
                  <a:pPr algn="ctr">
                    <a:lnSpc>
                      <a:spcPct val="120000"/>
                    </a:lnSpc>
                  </a:pPr>
                  <a:r>
                    <a:rPr lang="en-US" dirty="0">
                      <a:solidFill>
                        <a:schemeClr val="bg1">
                          <a:lumMod val="50000"/>
                        </a:schemeClr>
                      </a:solidFill>
                      <a:latin typeface="+mn-lt"/>
                      <a:cs typeface="Helvetica" panose="020B0604020202020204" pitchFamily="34" charset="0"/>
                    </a:rPr>
                    <a:t>19K+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2985015"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creenshot 2014-10-29 17.30.2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799" y="-156936"/>
            <a:ext cx="12572160" cy="7338437"/>
          </a:xfrm>
          <a:prstGeom prst="rect">
            <a:avLst/>
          </a:prstGeom>
        </p:spPr>
      </p:pic>
    </p:spTree>
    <p:extLst>
      <p:ext uri="{BB962C8B-B14F-4D97-AF65-F5344CB8AC3E}">
        <p14:creationId xmlns:p14="http://schemas.microsoft.com/office/powerpoint/2010/main" val="3130890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538614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smtClean="0"/>
              <a:t>App Complexity</a:t>
            </a:r>
            <a:endParaRPr lang="en-US" dirty="0"/>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58357104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a:t>Create Automated User Interface tests all in C#</a:t>
            </a:r>
          </a:p>
          <a:p>
            <a:pPr marL="0" indent="0">
              <a:lnSpc>
                <a:spcPct val="50000"/>
              </a:lnSpc>
              <a:buNone/>
            </a:pPr>
            <a:endParaRPr lang="en-US" sz="1900" dirty="0"/>
          </a:p>
          <a:p>
            <a:pPr marL="0" indent="0">
              <a:buNone/>
            </a:pPr>
            <a:r>
              <a:rPr lang="en-US" sz="1900" dirty="0"/>
              <a:t>Upload to the Test Cloud or run against a Device or Simulator</a:t>
            </a:r>
          </a:p>
          <a:p>
            <a:pPr marL="0" indent="0">
              <a:lnSpc>
                <a:spcPct val="50000"/>
              </a:lnSpc>
              <a:buNone/>
            </a:pPr>
            <a:endParaRPr lang="en-US" sz="1900" dirty="0"/>
          </a:p>
          <a:p>
            <a:pPr marL="0" indent="0">
              <a:buNone/>
            </a:pPr>
            <a:r>
              <a:rPr lang="en-US" sz="1900" dirty="0"/>
              <a:t>Run directly from Visual Studio or Xamarin Studio</a:t>
            </a:r>
          </a:p>
          <a:p>
            <a:pPr marL="0" indent="0">
              <a:lnSpc>
                <a:spcPct val="50000"/>
              </a:lnSpc>
              <a:buNone/>
            </a:pPr>
            <a:endParaRPr lang="en-US" sz="1900" dirty="0"/>
          </a:p>
          <a:p>
            <a:pPr marL="0" indent="0">
              <a:buNone/>
            </a:pPr>
            <a:r>
              <a:rPr lang="en-US" sz="1900" dirty="0" smtClean="0"/>
              <a:t>Freely available for testing on </a:t>
            </a:r>
            <a:r>
              <a:rPr lang="en-US" sz="1900" dirty="0"/>
              <a:t>a Simulator*</a:t>
            </a:r>
          </a:p>
          <a:p>
            <a:pPr marL="0" indent="0">
              <a:lnSpc>
                <a:spcPct val="50000"/>
              </a:lnSpc>
              <a:buNone/>
            </a:pPr>
            <a:endParaRPr lang="en-US" sz="1900" dirty="0"/>
          </a:p>
          <a:p>
            <a:pPr marL="0" indent="0">
              <a:buNone/>
            </a:pPr>
            <a:r>
              <a:rPr lang="en-US" sz="1900" dirty="0"/>
              <a:t>Works on </a:t>
            </a:r>
            <a:r>
              <a:rPr lang="en-US" sz="1900" b="1" dirty="0"/>
              <a:t>ANY</a:t>
            </a:r>
            <a:r>
              <a:rPr lang="en-US" sz="1900" dirty="0"/>
              <a:t> app: Native, Hybrid, or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004" y="2194656"/>
            <a:ext cx="8143992" cy="5483792"/>
          </a:xfrm>
          <a:prstGeom prst="rect">
            <a:avLst/>
          </a:prstGeom>
        </p:spPr>
      </p:pic>
      <p:pic>
        <p:nvPicPr>
          <p:cNvPr id="9" name="Picture 8" descr="TestCloud_logo.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926" y="691051"/>
            <a:ext cx="5972148" cy="824838"/>
          </a:xfrm>
          <a:prstGeom prst="rect">
            <a:avLst/>
          </a:prstGeom>
        </p:spPr>
      </p:pic>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/testcloud</a:t>
            </a:r>
          </a:p>
        </p:txBody>
      </p:sp>
      <p:pic>
        <p:nvPicPr>
          <p:cNvPr id="3" name="Picture 2" descr="Xamarin Test 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346" y="110607"/>
            <a:ext cx="7219308" cy="1744666"/>
          </a:xfrm>
          <a:prstGeom prst="rect">
            <a:avLst/>
          </a:prstGeom>
        </p:spPr>
      </p:pic>
    </p:spTree>
    <p:extLst>
      <p:ext uri="{BB962C8B-B14F-4D97-AF65-F5344CB8AC3E}">
        <p14:creationId xmlns:p14="http://schemas.microsoft.com/office/powerpoint/2010/main" val="19748064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1381672606"/>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and Crash Reporting</a:t>
            </a:r>
            <a:endParaRPr lang="en-US" dirty="0"/>
          </a:p>
        </p:txBody>
      </p:sp>
    </p:spTree>
    <p:extLst>
      <p:ext uri="{BB962C8B-B14F-4D97-AF65-F5344CB8AC3E}">
        <p14:creationId xmlns:p14="http://schemas.microsoft.com/office/powerpoint/2010/main" val="132810433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/insights</a:t>
            </a:r>
          </a:p>
        </p:txBody>
      </p:sp>
      <p:pic>
        <p:nvPicPr>
          <p:cNvPr id="6" name="Picture 5" descr="Xamarin Insight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7097" y="0"/>
            <a:ext cx="7537807" cy="2051173"/>
          </a:xfrm>
          <a:prstGeom prst="rect">
            <a:avLst/>
          </a:prstGeom>
        </p:spPr>
      </p:pic>
      <p:pic>
        <p:nvPicPr>
          <p:cNvPr id="2" name="Picture 1"/>
          <p:cNvPicPr>
            <a:picLocks noChangeAspect="1"/>
          </p:cNvPicPr>
          <p:nvPr/>
        </p:nvPicPr>
        <p:blipFill>
          <a:blip r:embed="rId4"/>
          <a:stretch>
            <a:fillRect/>
          </a:stretch>
        </p:blipFill>
        <p:spPr>
          <a:xfrm>
            <a:off x="672112" y="2089024"/>
            <a:ext cx="10847775" cy="6858000"/>
          </a:xfrm>
          <a:prstGeom prst="rect">
            <a:avLst/>
          </a:prstGeom>
        </p:spPr>
      </p:pic>
    </p:spTree>
    <p:extLst>
      <p:ext uri="{BB962C8B-B14F-4D97-AF65-F5344CB8AC3E}">
        <p14:creationId xmlns:p14="http://schemas.microsoft.com/office/powerpoint/2010/main" val="200972631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Insights – Real-time monitoring</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80174"/>
            <a:ext cx="9860672" cy="897652"/>
          </a:xfrm>
        </p:spPr>
        <p:txBody>
          <a:bodyPr/>
          <a:lstStyle/>
          <a:p>
            <a:r>
              <a:rPr lang="en-US" dirty="0" smtClean="0"/>
              <a:t>Insights Walkthrough</a:t>
            </a:r>
            <a:endParaRPr lang="en-US" dirty="0"/>
          </a:p>
        </p:txBody>
      </p:sp>
    </p:spTree>
    <p:extLst>
      <p:ext uri="{BB962C8B-B14F-4D97-AF65-F5344CB8AC3E}">
        <p14:creationId xmlns:p14="http://schemas.microsoft.com/office/powerpoint/2010/main" val="35853229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DESIGN – DEVELOP - INTEGRATE</a:t>
              </a: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16"/>
            <a:ext cx="4510938" cy="1122631"/>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LEARN</a:t>
              </a: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0668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r>
              <a:rPr lang="en-US" dirty="0" smtClean="0"/>
              <a:t>Silo Approach</a:t>
            </a:r>
            <a:endParaRPr lang="en-US" dirty="0"/>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iOS</a:t>
            </a:r>
            <a:endParaRPr lang="en-US" sz="2157" dirty="0">
              <a:solidFill>
                <a:schemeClr val="bg1"/>
              </a:solidFill>
            </a:endParaRP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Windows</a:t>
            </a:r>
            <a:endParaRPr lang="en-US" sz="2157" dirty="0">
              <a:solidFill>
                <a:schemeClr val="bg1"/>
              </a:solidFill>
            </a:endParaRP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Android</a:t>
            </a:r>
            <a:endParaRPr lang="en-US" sz="2157" dirty="0">
              <a:solidFill>
                <a:schemeClr val="bg1"/>
              </a:solidFill>
            </a:endParaRP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smtClean="0">
                <a:solidFill>
                  <a:schemeClr val="bg1"/>
                </a:solidFill>
              </a:rPr>
              <a:t>Objective-C</a:t>
            </a:r>
            <a:endParaRPr lang="en-US" sz="1961" dirty="0">
              <a:solidFill>
                <a:schemeClr val="bg1"/>
              </a:solidFill>
            </a:endParaRP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smtClean="0">
                <a:solidFill>
                  <a:schemeClr val="bg1"/>
                </a:solidFill>
                <a:latin typeface="+mj-lt"/>
              </a:rPr>
              <a:t>Android Studio</a:t>
            </a:r>
            <a:endParaRPr lang="en-US" sz="1961" dirty="0">
              <a:solidFill>
                <a:schemeClr val="bg1"/>
              </a:solidFill>
              <a:latin typeface="+mj-lt"/>
            </a:endParaRPr>
          </a:p>
        </p:txBody>
      </p:sp>
      <p:sp>
        <p:nvSpPr>
          <p:cNvPr id="28" name="TextBox 27"/>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No shared code </a:t>
            </a:r>
            <a:r>
              <a:rPr lang="en-US" sz="2353" dirty="0">
                <a:solidFill>
                  <a:schemeClr val="bg2">
                    <a:lumMod val="50000"/>
                  </a:schemeClr>
                </a:solidFill>
              </a:rPr>
              <a:t>•</a:t>
            </a:r>
            <a:r>
              <a:rPr lang="en-US" sz="2353" dirty="0"/>
              <a:t> Many languages &amp; development environments </a:t>
            </a:r>
            <a:r>
              <a:rPr lang="en-US" sz="2353" dirty="0">
                <a:solidFill>
                  <a:schemeClr val="bg2">
                    <a:lumMod val="50000"/>
                  </a:schemeClr>
                </a:solidFill>
              </a:rPr>
              <a:t>•</a:t>
            </a:r>
            <a:r>
              <a:rPr lang="en-US" sz="2353" dirty="0"/>
              <a:t> Multiple teams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1424771149"/>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Free 30 </a:t>
            </a:r>
            <a:r>
              <a:rPr lang="en-US" sz="2549" spc="0" smtClean="0">
                <a:solidFill>
                  <a:srgbClr val="FFFFFF"/>
                </a:solidFill>
              </a:rPr>
              <a:t>Day Trial - </a:t>
            </a:r>
            <a:r>
              <a:rPr sz="2549" spc="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Additional Content </a:t>
            </a:r>
            <a:endParaRPr lang="en-US" dirty="0"/>
          </a:p>
        </p:txBody>
      </p:sp>
    </p:spTree>
    <p:extLst>
      <p:ext uri="{BB962C8B-B14F-4D97-AF65-F5344CB8AC3E}">
        <p14:creationId xmlns:p14="http://schemas.microsoft.com/office/powerpoint/2010/main" val="182379689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6003980" cy="3648115"/>
          </a:xfrm>
        </p:spPr>
        <p:txBody>
          <a:bodyPr/>
          <a:lstStyle/>
          <a:p>
            <a:r>
              <a:rPr lang="en-US" dirty="0" smtClean="0"/>
              <a:t>Live Coding Environment</a:t>
            </a:r>
          </a:p>
          <a:p>
            <a:r>
              <a:rPr lang="en-US" dirty="0" smtClean="0"/>
              <a:t>Supports:</a:t>
            </a:r>
          </a:p>
          <a:p>
            <a:pPr lvl="1"/>
            <a:r>
              <a:rPr lang="en-US" dirty="0" smtClean="0"/>
              <a:t>iOS</a:t>
            </a:r>
          </a:p>
          <a:p>
            <a:pPr lvl="1"/>
            <a:r>
              <a:rPr lang="en-US" dirty="0" smtClean="0"/>
              <a:t>Android</a:t>
            </a:r>
          </a:p>
          <a:p>
            <a:pPr lvl="1"/>
            <a:r>
              <a:rPr lang="en-US" dirty="0" smtClean="0"/>
              <a:t>Mac</a:t>
            </a:r>
          </a:p>
          <a:p>
            <a:pPr lvl="1"/>
            <a:r>
              <a:rPr lang="en-US" dirty="0" smtClean="0"/>
              <a:t>Xamarin.Forms</a:t>
            </a:r>
          </a:p>
          <a:p>
            <a:r>
              <a:rPr lang="en-US" dirty="0" smtClean="0"/>
              <a:t>Code comes to life</a:t>
            </a:r>
            <a:endParaRPr lang="en-US" dirty="0"/>
          </a:p>
        </p:txBody>
      </p:sp>
      <p:sp>
        <p:nvSpPr>
          <p:cNvPr id="3" name="Title 2"/>
          <p:cNvSpPr>
            <a:spLocks noGrp="1"/>
          </p:cNvSpPr>
          <p:nvPr>
            <p:ph type="title"/>
          </p:nvPr>
        </p:nvSpPr>
        <p:spPr/>
        <p:txBody>
          <a:bodyPr/>
          <a:lstStyle/>
          <a:p>
            <a:r>
              <a:rPr lang="en-US" dirty="0" smtClean="0"/>
              <a:t>Sketches</a:t>
            </a:r>
            <a:endParaRPr lang="en-US" dirty="0"/>
          </a:p>
        </p:txBody>
      </p:sp>
      <p:pic>
        <p:nvPicPr>
          <p:cNvPr id="4" name="pasted-image.png"/>
          <p:cNvPicPr/>
          <p:nvPr/>
        </p:nvPicPr>
        <p:blipFill>
          <a:blip r:embed="rId3">
            <a:extLst/>
          </a:blip>
          <a:stretch>
            <a:fillRect/>
          </a:stretch>
        </p:blipFill>
        <p:spPr>
          <a:xfrm>
            <a:off x="4816524" y="2155357"/>
            <a:ext cx="7108556" cy="4519210"/>
          </a:xfrm>
          <a:prstGeom prst="rect">
            <a:avLst/>
          </a:prstGeom>
          <a:ln w="12700">
            <a:miter lim="400000"/>
          </a:ln>
        </p:spPr>
      </p:pic>
    </p:spTree>
    <p:extLst>
      <p:ext uri="{BB962C8B-B14F-4D97-AF65-F5344CB8AC3E}">
        <p14:creationId xmlns:p14="http://schemas.microsoft.com/office/powerpoint/2010/main" val="208454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639364"/>
          </a:xfrm>
        </p:spPr>
        <p:txBody>
          <a:bodyPr/>
          <a:lstStyle/>
          <a:p>
            <a:r>
              <a:rPr lang="en-US" dirty="0" smtClean="0"/>
              <a:t>Analyze &amp; Polish Apps</a:t>
            </a:r>
          </a:p>
          <a:p>
            <a:r>
              <a:rPr lang="en-US" dirty="0" smtClean="0"/>
              <a:t>For all platforms!</a:t>
            </a:r>
          </a:p>
          <a:p>
            <a:pPr lvl="1"/>
            <a:r>
              <a:rPr lang="en-US" dirty="0" smtClean="0"/>
              <a:t>iOS</a:t>
            </a:r>
          </a:p>
          <a:p>
            <a:pPr lvl="1"/>
            <a:r>
              <a:rPr lang="en-US" dirty="0" smtClean="0"/>
              <a:t>Android</a:t>
            </a:r>
          </a:p>
          <a:p>
            <a:pPr lvl="1"/>
            <a:r>
              <a:rPr lang="en-US" dirty="0" smtClean="0"/>
              <a:t>Xamarin.Forms</a:t>
            </a:r>
          </a:p>
          <a:p>
            <a:r>
              <a:rPr lang="en-US" dirty="0" smtClean="0"/>
              <a:t>Available on:</a:t>
            </a:r>
          </a:p>
          <a:p>
            <a:pPr lvl="1"/>
            <a:r>
              <a:rPr lang="en-US" dirty="0" smtClean="0"/>
              <a:t>Mac or PC</a:t>
            </a:r>
          </a:p>
          <a:p>
            <a:pPr lvl="1"/>
            <a:endParaRPr lang="en-US" dirty="0"/>
          </a:p>
          <a:p>
            <a:pPr lvl="1"/>
            <a:endParaRPr lang="en-US" dirty="0" smtClean="0"/>
          </a:p>
          <a:p>
            <a:pPr lvl="1"/>
            <a:endParaRPr lang="en-US" dirty="0"/>
          </a:p>
          <a:p>
            <a:pPr lvl="1"/>
            <a:endParaRPr lang="en-US" dirty="0" smtClean="0"/>
          </a:p>
          <a:p>
            <a:pPr marL="336145" lvl="1" indent="0">
              <a:buNone/>
            </a:pPr>
            <a:r>
              <a:rPr lang="en-US" dirty="0" smtClean="0"/>
              <a:t>Xamarin.com/profiler</a:t>
            </a:r>
          </a:p>
        </p:txBody>
      </p:sp>
      <p:sp>
        <p:nvSpPr>
          <p:cNvPr id="3" name="Title 2"/>
          <p:cNvSpPr>
            <a:spLocks noGrp="1"/>
          </p:cNvSpPr>
          <p:nvPr>
            <p:ph type="title"/>
          </p:nvPr>
        </p:nvSpPr>
        <p:spPr/>
        <p:txBody>
          <a:bodyPr/>
          <a:lstStyle/>
          <a:p>
            <a:r>
              <a:rPr lang="en-US" dirty="0" smtClean="0"/>
              <a:t>Xamarin Profiler Preview</a:t>
            </a:r>
            <a:endParaRPr lang="en-US" dirty="0"/>
          </a:p>
        </p:txBody>
      </p:sp>
      <p:pic>
        <p:nvPicPr>
          <p:cNvPr id="5" name="Picture 4"/>
          <p:cNvPicPr>
            <a:picLocks noChangeAspect="1"/>
          </p:cNvPicPr>
          <p:nvPr/>
        </p:nvPicPr>
        <p:blipFill>
          <a:blip r:embed="rId3"/>
          <a:stretch>
            <a:fillRect/>
          </a:stretch>
        </p:blipFill>
        <p:spPr>
          <a:xfrm>
            <a:off x="6332341" y="0"/>
            <a:ext cx="12707621" cy="7577133"/>
          </a:xfrm>
          <a:prstGeom prst="rect">
            <a:avLst/>
          </a:prstGeom>
        </p:spPr>
      </p:pic>
    </p:spTree>
    <p:extLst>
      <p:ext uri="{BB962C8B-B14F-4D97-AF65-F5344CB8AC3E}">
        <p14:creationId xmlns:p14="http://schemas.microsoft.com/office/powerpoint/2010/main" val="46185101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2121679"/>
            <a:ext cx="11653523" cy="727700"/>
          </a:xfrm>
        </p:spPr>
        <p:txBody>
          <a:bodyPr/>
          <a:lstStyle/>
          <a:p>
            <a:r>
              <a:rPr lang="en-US" dirty="0" smtClean="0"/>
              <a:t>Two key instruments</a:t>
            </a:r>
            <a:endParaRPr lang="en-US" dirty="0"/>
          </a:p>
        </p:txBody>
      </p:sp>
      <p:sp>
        <p:nvSpPr>
          <p:cNvPr id="3" name="Title 2"/>
          <p:cNvSpPr>
            <a:spLocks noGrp="1"/>
          </p:cNvSpPr>
          <p:nvPr>
            <p:ph type="title"/>
          </p:nvPr>
        </p:nvSpPr>
        <p:spPr/>
        <p:txBody>
          <a:bodyPr/>
          <a:lstStyle/>
          <a:p>
            <a:r>
              <a:rPr lang="en-US" dirty="0" smtClean="0"/>
              <a:t>Results that matter</a:t>
            </a:r>
            <a:endParaRPr lang="en-US" dirty="0"/>
          </a:p>
        </p:txBody>
      </p:sp>
      <p:pic>
        <p:nvPicPr>
          <p:cNvPr id="4" name="Picture 3"/>
          <p:cNvPicPr>
            <a:picLocks noChangeAspect="1"/>
          </p:cNvPicPr>
          <p:nvPr/>
        </p:nvPicPr>
        <p:blipFill>
          <a:blip r:embed="rId3"/>
          <a:stretch>
            <a:fillRect/>
          </a:stretch>
        </p:blipFill>
        <p:spPr>
          <a:xfrm>
            <a:off x="5493912" y="1379638"/>
            <a:ext cx="6178662" cy="2211782"/>
          </a:xfrm>
          <a:prstGeom prst="rect">
            <a:avLst/>
          </a:prstGeom>
        </p:spPr>
      </p:pic>
      <p:pic>
        <p:nvPicPr>
          <p:cNvPr id="5" name="Picture 4"/>
          <p:cNvPicPr>
            <a:picLocks noChangeAspect="1"/>
          </p:cNvPicPr>
          <p:nvPr/>
        </p:nvPicPr>
        <p:blipFill>
          <a:blip r:embed="rId4"/>
          <a:stretch>
            <a:fillRect/>
          </a:stretch>
        </p:blipFill>
        <p:spPr>
          <a:xfrm>
            <a:off x="5493912" y="3967861"/>
            <a:ext cx="6178662" cy="2211488"/>
          </a:xfrm>
          <a:prstGeom prst="rect">
            <a:avLst/>
          </a:prstGeom>
        </p:spPr>
      </p:pic>
      <p:sp>
        <p:nvSpPr>
          <p:cNvPr id="6" name="Text Placeholder 1"/>
          <p:cNvSpPr txBox="1">
            <a:spLocks/>
          </p:cNvSpPr>
          <p:nvPr/>
        </p:nvSpPr>
        <p:spPr>
          <a:xfrm>
            <a:off x="266921" y="4709755"/>
            <a:ext cx="11653523"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Call Tree</a:t>
            </a:r>
            <a:endParaRPr lang="en-US" dirty="0"/>
          </a:p>
        </p:txBody>
      </p:sp>
    </p:spTree>
    <p:extLst>
      <p:ext uri="{BB962C8B-B14F-4D97-AF65-F5344CB8AC3E}">
        <p14:creationId xmlns:p14="http://schemas.microsoft.com/office/powerpoint/2010/main" val="202872089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2121679"/>
            <a:ext cx="11653523" cy="727700"/>
          </a:xfrm>
        </p:spPr>
        <p:txBody>
          <a:bodyPr/>
          <a:lstStyle/>
          <a:p>
            <a:r>
              <a:rPr lang="en-US" dirty="0" smtClean="0"/>
              <a:t>Sampling</a:t>
            </a:r>
            <a:endParaRPr lang="en-US" dirty="0"/>
          </a:p>
        </p:txBody>
      </p:sp>
      <p:sp>
        <p:nvSpPr>
          <p:cNvPr id="3" name="Title 2"/>
          <p:cNvSpPr>
            <a:spLocks noGrp="1"/>
          </p:cNvSpPr>
          <p:nvPr>
            <p:ph type="title"/>
          </p:nvPr>
        </p:nvSpPr>
        <p:spPr/>
        <p:txBody>
          <a:bodyPr/>
          <a:lstStyle/>
          <a:p>
            <a:r>
              <a:rPr lang="en-US" dirty="0" smtClean="0"/>
              <a:t>Results that matter</a:t>
            </a:r>
            <a:endParaRPr lang="en-US" dirty="0"/>
          </a:p>
        </p:txBody>
      </p:sp>
      <p:pic>
        <p:nvPicPr>
          <p:cNvPr id="4" name="Picture 3"/>
          <p:cNvPicPr>
            <a:picLocks noChangeAspect="1"/>
          </p:cNvPicPr>
          <p:nvPr/>
        </p:nvPicPr>
        <p:blipFill>
          <a:blip r:embed="rId3"/>
          <a:stretch>
            <a:fillRect/>
          </a:stretch>
        </p:blipFill>
        <p:spPr>
          <a:xfrm>
            <a:off x="5493912" y="1379638"/>
            <a:ext cx="6178662" cy="2211782"/>
          </a:xfrm>
          <a:prstGeom prst="rect">
            <a:avLst/>
          </a:prstGeom>
        </p:spPr>
      </p:pic>
      <p:sp>
        <p:nvSpPr>
          <p:cNvPr id="6" name="Text Placeholder 1"/>
          <p:cNvSpPr txBox="1">
            <a:spLocks/>
          </p:cNvSpPr>
          <p:nvPr/>
        </p:nvSpPr>
        <p:spPr>
          <a:xfrm>
            <a:off x="266921" y="4709755"/>
            <a:ext cx="11653523" cy="72770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Snapshots</a:t>
            </a:r>
            <a:endParaRPr lang="en-US" dirty="0"/>
          </a:p>
        </p:txBody>
      </p:sp>
      <p:pic>
        <p:nvPicPr>
          <p:cNvPr id="7" name="Picture 6"/>
          <p:cNvPicPr>
            <a:picLocks noChangeAspect="1"/>
          </p:cNvPicPr>
          <p:nvPr/>
        </p:nvPicPr>
        <p:blipFill>
          <a:blip r:embed="rId4"/>
          <a:stretch>
            <a:fillRect/>
          </a:stretch>
        </p:blipFill>
        <p:spPr>
          <a:xfrm>
            <a:off x="5493912" y="1332267"/>
            <a:ext cx="6327183" cy="2264647"/>
          </a:xfrm>
          <a:prstGeom prst="rect">
            <a:avLst/>
          </a:prstGeom>
        </p:spPr>
      </p:pic>
      <p:pic>
        <p:nvPicPr>
          <p:cNvPr id="8" name="Picture 7"/>
          <p:cNvPicPr>
            <a:picLocks noChangeAspect="1"/>
          </p:cNvPicPr>
          <p:nvPr/>
        </p:nvPicPr>
        <p:blipFill>
          <a:blip r:embed="rId5"/>
          <a:stretch>
            <a:fillRect/>
          </a:stretch>
        </p:blipFill>
        <p:spPr>
          <a:xfrm>
            <a:off x="5392113" y="3932317"/>
            <a:ext cx="6382259" cy="2282575"/>
          </a:xfrm>
          <a:prstGeom prst="rect">
            <a:avLst/>
          </a:prstGeom>
        </p:spPr>
      </p:pic>
    </p:spTree>
    <p:extLst>
      <p:ext uri="{BB962C8B-B14F-4D97-AF65-F5344CB8AC3E}">
        <p14:creationId xmlns:p14="http://schemas.microsoft.com/office/powerpoint/2010/main" val="177359509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03140" y="3079929"/>
            <a:ext cx="6880860" cy="1652760"/>
          </a:xfrm>
          <a:prstGeom prst="rect">
            <a:avLst/>
          </a:prstGeom>
          <a:noFill/>
        </p:spPr>
        <p:txBody>
          <a:bodyPr wrap="square" rtlCol="0">
            <a:spAutoFit/>
          </a:bodyPr>
          <a:lstStyle/>
          <a:p>
            <a:pPr>
              <a:lnSpc>
                <a:spcPct val="130000"/>
              </a:lnSpc>
            </a:pPr>
            <a:r>
              <a:rPr lang="en-US" sz="2600" dirty="0">
                <a:solidFill>
                  <a:srgbClr val="6FBD23"/>
                </a:solidFill>
              </a:rPr>
              <a:t>✓ </a:t>
            </a:r>
            <a:r>
              <a:rPr lang="en-US" sz="2600" dirty="0">
                <a:latin typeface="+mj-lt"/>
                <a:cs typeface="Helvetica" panose="020B0604020202020204" pitchFamily="34" charset="0"/>
              </a:rPr>
              <a:t>Mac or PC</a:t>
            </a:r>
          </a:p>
          <a:p>
            <a:pPr>
              <a:lnSpc>
                <a:spcPct val="130000"/>
              </a:lnSpc>
            </a:pPr>
            <a:r>
              <a:rPr lang="en-US" sz="2600" dirty="0">
                <a:solidFill>
                  <a:srgbClr val="6FBD23"/>
                </a:solidFill>
              </a:rPr>
              <a:t>✓ </a:t>
            </a:r>
            <a:r>
              <a:rPr lang="en-US" sz="2600" dirty="0">
                <a:latin typeface="+mj-lt"/>
                <a:cs typeface="Helvetica" panose="020B0604020202020204" pitchFamily="34" charset="0"/>
              </a:rPr>
              <a:t>Runs side-by-side Windows Phone Emulator</a:t>
            </a:r>
          </a:p>
          <a:p>
            <a:pPr>
              <a:lnSpc>
                <a:spcPct val="130000"/>
              </a:lnSpc>
            </a:pPr>
            <a:r>
              <a:rPr lang="en-US" sz="2600" dirty="0">
                <a:solidFill>
                  <a:srgbClr val="6FBD23"/>
                </a:solidFill>
              </a:rPr>
              <a:t>✓ </a:t>
            </a:r>
            <a:r>
              <a:rPr lang="en-US" sz="2600" dirty="0" smtClean="0">
                <a:latin typeface="+mj-lt"/>
                <a:cs typeface="Helvetica" panose="020B0604020202020204" pitchFamily="34" charset="0"/>
              </a:rPr>
              <a:t>Completely Free</a:t>
            </a:r>
            <a:endParaRPr lang="en-US" sz="2600" dirty="0">
              <a:latin typeface="+mj-lt"/>
              <a:cs typeface="Helvetica" panose="020B0604020202020204" pitchFamily="34" charset="0"/>
            </a:endParaRPr>
          </a:p>
        </p:txBody>
      </p:sp>
      <p:sp>
        <p:nvSpPr>
          <p:cNvPr id="8" name="TextBox 7"/>
          <p:cNvSpPr txBox="1"/>
          <p:nvPr/>
        </p:nvSpPr>
        <p:spPr>
          <a:xfrm>
            <a:off x="5219699" y="5278253"/>
            <a:ext cx="6375401" cy="492443"/>
          </a:xfrm>
          <a:prstGeom prst="rect">
            <a:avLst/>
          </a:prstGeom>
          <a:noFill/>
        </p:spPr>
        <p:txBody>
          <a:bodyPr wrap="square" rtlCol="0">
            <a:spAutoFit/>
          </a:bodyPr>
          <a:lstStyle/>
          <a:p>
            <a:r>
              <a:rPr lang="en-US" sz="2600" dirty="0">
                <a:cs typeface="Helvetica"/>
              </a:rPr>
              <a:t>xamarin.com/Android-Player</a:t>
            </a:r>
          </a:p>
        </p:txBody>
      </p:sp>
      <p:pic>
        <p:nvPicPr>
          <p:cNvPr id="3" name="Picture 2" descr="Screen Shot 2015-01-23 at 3.40.0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840" y="280670"/>
            <a:ext cx="4112260" cy="6318538"/>
          </a:xfrm>
          <a:prstGeom prst="rect">
            <a:avLst/>
          </a:prstGeom>
        </p:spPr>
      </p:pic>
      <p:sp>
        <p:nvSpPr>
          <p:cNvPr id="4" name="Title 3"/>
          <p:cNvSpPr>
            <a:spLocks noGrp="1"/>
          </p:cNvSpPr>
          <p:nvPr>
            <p:ph type="title"/>
          </p:nvPr>
        </p:nvSpPr>
        <p:spPr>
          <a:xfrm>
            <a:off x="4853940" y="772111"/>
            <a:ext cx="6728460" cy="899665"/>
          </a:xfrm>
        </p:spPr>
        <p:txBody>
          <a:bodyPr/>
          <a:lstStyle/>
          <a:p>
            <a:r>
              <a:rPr lang="en-US" sz="4600" dirty="0" smtClean="0">
                <a:latin typeface="+mn-lt"/>
              </a:rPr>
              <a:t>Xamarin Android Player</a:t>
            </a:r>
            <a:endParaRPr lang="en-US" sz="4600" dirty="0">
              <a:latin typeface="+mn-lt"/>
            </a:endParaRPr>
          </a:p>
        </p:txBody>
      </p:sp>
    </p:spTree>
    <p:extLst>
      <p:ext uri="{BB962C8B-B14F-4D97-AF65-F5344CB8AC3E}">
        <p14:creationId xmlns:p14="http://schemas.microsoft.com/office/powerpoint/2010/main" val="104893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Evolve 2014</a:t>
            </a:r>
            <a:endParaRPr lang="en-US" dirty="0"/>
          </a:p>
        </p:txBody>
      </p:sp>
      <p:sp>
        <p:nvSpPr>
          <p:cNvPr id="3" name="TextBox 2"/>
          <p:cNvSpPr txBox="1"/>
          <p:nvPr/>
        </p:nvSpPr>
        <p:spPr>
          <a:xfrm>
            <a:off x="3942209" y="1189176"/>
            <a:ext cx="2030490" cy="1323439"/>
          </a:xfrm>
          <a:prstGeom prst="rect">
            <a:avLst/>
          </a:prstGeom>
          <a:noFill/>
        </p:spPr>
        <p:txBody>
          <a:bodyPr wrap="square" rtlCol="0">
            <a:spAutoFit/>
          </a:bodyPr>
          <a:lstStyle/>
          <a:p>
            <a:pPr algn="ctr"/>
            <a:r>
              <a:rPr lang="en-US" sz="4000" b="1" dirty="0" smtClean="0">
                <a:latin typeface="Segoe UI" panose="020B0502040204020203" pitchFamily="34" charset="0"/>
                <a:cs typeface="Segoe UI" panose="020B0502040204020203" pitchFamily="34" charset="0"/>
              </a:rPr>
              <a:t>Sold Out!!</a:t>
            </a:r>
            <a:endParaRPr lang="en-US" sz="4000" b="1" dirty="0">
              <a:latin typeface="Segoe UI" panose="020B0502040204020203" pitchFamily="34" charset="0"/>
              <a:cs typeface="Segoe UI" panose="020B0502040204020203" pitchFamily="34" charset="0"/>
            </a:endParaRPr>
          </a:p>
        </p:txBody>
      </p:sp>
      <p:sp>
        <p:nvSpPr>
          <p:cNvPr id="4" name="TextBox 3"/>
          <p:cNvSpPr txBox="1"/>
          <p:nvPr/>
        </p:nvSpPr>
        <p:spPr>
          <a:xfrm>
            <a:off x="6169807" y="1189176"/>
            <a:ext cx="1975182" cy="707886"/>
          </a:xfrm>
          <a:prstGeom prst="rect">
            <a:avLst/>
          </a:prstGeom>
          <a:noFill/>
        </p:spPr>
        <p:txBody>
          <a:bodyPr wrap="square" rtlCol="0">
            <a:spAutoFit/>
          </a:bodyPr>
          <a:lstStyle/>
          <a:p>
            <a:pPr algn="ctr"/>
            <a:r>
              <a:rPr lang="en-US" sz="4000" b="1" dirty="0" smtClean="0">
                <a:latin typeface="Segoe UI" panose="020B0502040204020203" pitchFamily="34" charset="0"/>
                <a:cs typeface="Segoe UI" panose="020B0502040204020203" pitchFamily="34" charset="0"/>
              </a:rPr>
              <a:t>1,200</a:t>
            </a:r>
            <a:endParaRPr lang="en-US" sz="4000" b="1" dirty="0">
              <a:latin typeface="Segoe UI" panose="020B0502040204020203" pitchFamily="34" charset="0"/>
              <a:cs typeface="Segoe UI" panose="020B0502040204020203" pitchFamily="34" charset="0"/>
            </a:endParaRPr>
          </a:p>
        </p:txBody>
      </p:sp>
      <p:sp>
        <p:nvSpPr>
          <p:cNvPr id="5" name="TextBox 4"/>
          <p:cNvSpPr txBox="1"/>
          <p:nvPr/>
        </p:nvSpPr>
        <p:spPr>
          <a:xfrm>
            <a:off x="6502159" y="1754500"/>
            <a:ext cx="1268809" cy="584775"/>
          </a:xfrm>
          <a:prstGeom prst="rect">
            <a:avLst/>
          </a:prstGeom>
          <a:noFill/>
        </p:spPr>
        <p:txBody>
          <a:bodyPr wrap="none" rtlCol="0">
            <a:spAutoFit/>
          </a:bodyPr>
          <a:lstStyle/>
          <a:p>
            <a:pPr algn="ctr"/>
            <a:r>
              <a:rPr lang="en-US" sz="1600" dirty="0" smtClean="0">
                <a:latin typeface="Segoe UI" panose="020B0502040204020203" pitchFamily="34" charset="0"/>
                <a:cs typeface="Segoe UI" panose="020B0502040204020203" pitchFamily="34" charset="0"/>
              </a:rPr>
              <a:t>Conference </a:t>
            </a:r>
            <a:br>
              <a:rPr lang="en-US" sz="1600" dirty="0" smtClean="0">
                <a:latin typeface="Segoe UI" panose="020B0502040204020203" pitchFamily="34" charset="0"/>
                <a:cs typeface="Segoe UI" panose="020B0502040204020203" pitchFamily="34" charset="0"/>
              </a:rPr>
            </a:br>
            <a:r>
              <a:rPr lang="en-US" sz="1600" dirty="0" smtClean="0">
                <a:latin typeface="Segoe UI" panose="020B0502040204020203" pitchFamily="34" charset="0"/>
                <a:cs typeface="Segoe UI" panose="020B0502040204020203" pitchFamily="34" charset="0"/>
              </a:rPr>
              <a:t>Attendees</a:t>
            </a:r>
            <a:endParaRPr lang="en-US" sz="1600" dirty="0">
              <a:latin typeface="Segoe UI" panose="020B0502040204020203" pitchFamily="34" charset="0"/>
              <a:cs typeface="Segoe UI" panose="020B0502040204020203" pitchFamily="34" charset="0"/>
            </a:endParaRPr>
          </a:p>
        </p:txBody>
      </p:sp>
      <p:sp>
        <p:nvSpPr>
          <p:cNvPr id="6" name="TextBox 5"/>
          <p:cNvSpPr txBox="1"/>
          <p:nvPr/>
        </p:nvSpPr>
        <p:spPr>
          <a:xfrm>
            <a:off x="8727325" y="1189176"/>
            <a:ext cx="1536320" cy="707886"/>
          </a:xfrm>
          <a:prstGeom prst="rect">
            <a:avLst/>
          </a:prstGeom>
          <a:noFill/>
        </p:spPr>
        <p:txBody>
          <a:bodyPr wrap="square" rtlCol="0">
            <a:spAutoFit/>
          </a:bodyPr>
          <a:lstStyle/>
          <a:p>
            <a:pPr algn="ctr"/>
            <a:r>
              <a:rPr lang="en-US" sz="4000" b="1" dirty="0" smtClean="0">
                <a:latin typeface="Segoe UI" panose="020B0502040204020203" pitchFamily="34" charset="0"/>
                <a:cs typeface="Segoe UI" panose="020B0502040204020203" pitchFamily="34" charset="0"/>
              </a:rPr>
              <a:t>700</a:t>
            </a:r>
            <a:endParaRPr lang="en-US" sz="4000" b="1" dirty="0">
              <a:latin typeface="Segoe UI" panose="020B0502040204020203" pitchFamily="34" charset="0"/>
              <a:cs typeface="Segoe UI" panose="020B0502040204020203" pitchFamily="34" charset="0"/>
            </a:endParaRPr>
          </a:p>
        </p:txBody>
      </p:sp>
      <p:sp>
        <p:nvSpPr>
          <p:cNvPr id="7" name="TextBox 6"/>
          <p:cNvSpPr txBox="1"/>
          <p:nvPr/>
        </p:nvSpPr>
        <p:spPr>
          <a:xfrm>
            <a:off x="9036965" y="1754500"/>
            <a:ext cx="917046" cy="338554"/>
          </a:xfrm>
          <a:prstGeom prst="rect">
            <a:avLst/>
          </a:prstGeom>
          <a:noFill/>
        </p:spPr>
        <p:txBody>
          <a:bodyPr wrap="none" rtlCol="0">
            <a:spAutoFit/>
          </a:bodyPr>
          <a:lstStyle/>
          <a:p>
            <a:pPr algn="ctr"/>
            <a:r>
              <a:rPr lang="en-US" sz="1600" dirty="0" smtClean="0">
                <a:latin typeface="Segoe UI" panose="020B0502040204020203" pitchFamily="34" charset="0"/>
                <a:cs typeface="Segoe UI" panose="020B0502040204020203" pitchFamily="34" charset="0"/>
              </a:rPr>
              <a:t>Trainees</a:t>
            </a:r>
            <a:endParaRPr lang="en-US" sz="1600" dirty="0">
              <a:latin typeface="Segoe UI" panose="020B0502040204020203" pitchFamily="34" charset="0"/>
              <a:cs typeface="Segoe UI" panose="020B0502040204020203" pitchFamily="34" charset="0"/>
            </a:endParaRPr>
          </a:p>
        </p:txBody>
      </p:sp>
      <p:sp>
        <p:nvSpPr>
          <p:cNvPr id="8" name="TextBox 7"/>
          <p:cNvSpPr txBox="1"/>
          <p:nvPr/>
        </p:nvSpPr>
        <p:spPr>
          <a:xfrm>
            <a:off x="2011681" y="1189176"/>
            <a:ext cx="1536320" cy="707886"/>
          </a:xfrm>
          <a:prstGeom prst="rect">
            <a:avLst/>
          </a:prstGeom>
          <a:noFill/>
        </p:spPr>
        <p:txBody>
          <a:bodyPr wrap="square" rtlCol="0">
            <a:spAutoFit/>
          </a:bodyPr>
          <a:lstStyle/>
          <a:p>
            <a:pPr algn="ctr"/>
            <a:r>
              <a:rPr lang="en-US" sz="4000" b="1" dirty="0" smtClean="0">
                <a:latin typeface="Segoe UI" panose="020B0502040204020203" pitchFamily="34" charset="0"/>
                <a:cs typeface="Segoe UI" panose="020B0502040204020203" pitchFamily="34" charset="0"/>
              </a:rPr>
              <a:t>70+</a:t>
            </a:r>
            <a:endParaRPr lang="en-US" sz="4000" b="1" dirty="0">
              <a:latin typeface="Segoe UI" panose="020B0502040204020203" pitchFamily="34" charset="0"/>
              <a:cs typeface="Segoe UI" panose="020B0502040204020203" pitchFamily="34" charset="0"/>
            </a:endParaRPr>
          </a:p>
        </p:txBody>
      </p:sp>
      <p:sp>
        <p:nvSpPr>
          <p:cNvPr id="9" name="TextBox 8"/>
          <p:cNvSpPr txBox="1"/>
          <p:nvPr/>
        </p:nvSpPr>
        <p:spPr>
          <a:xfrm>
            <a:off x="1810770" y="1754500"/>
            <a:ext cx="1938159" cy="338554"/>
          </a:xfrm>
          <a:prstGeom prst="rect">
            <a:avLst/>
          </a:prstGeom>
          <a:noFill/>
        </p:spPr>
        <p:txBody>
          <a:bodyPr wrap="none" rtlCol="0">
            <a:spAutoFit/>
          </a:bodyPr>
          <a:lstStyle/>
          <a:p>
            <a:pPr algn="ctr"/>
            <a:r>
              <a:rPr lang="en-US" sz="1600" dirty="0" smtClean="0">
                <a:latin typeface="Segoe UI" panose="020B0502040204020203" pitchFamily="34" charset="0"/>
                <a:cs typeface="Segoe UI" panose="020B0502040204020203" pitchFamily="34" charset="0"/>
              </a:rPr>
              <a:t>Sessions &amp; Training</a:t>
            </a:r>
            <a:endParaRPr lang="en-US" sz="1600" dirty="0">
              <a:latin typeface="Segoe UI" panose="020B0502040204020203" pitchFamily="34" charset="0"/>
              <a:cs typeface="Segoe UI" panose="020B0502040204020203" pitchFamily="34" charset="0"/>
            </a:endParaRPr>
          </a:p>
        </p:txBody>
      </p:sp>
      <p:sp>
        <p:nvSpPr>
          <p:cNvPr id="10" name="TextBox 9"/>
          <p:cNvSpPr txBox="1"/>
          <p:nvPr/>
        </p:nvSpPr>
        <p:spPr>
          <a:xfrm>
            <a:off x="3123718" y="6107341"/>
            <a:ext cx="5946884" cy="369332"/>
          </a:xfrm>
          <a:prstGeom prst="rect">
            <a:avLst/>
          </a:prstGeom>
          <a:noFill/>
        </p:spPr>
        <p:txBody>
          <a:bodyPr wrap="none" rtlCol="0">
            <a:spAutoFit/>
          </a:bodyPr>
          <a:lstStyle/>
          <a:p>
            <a:r>
              <a:rPr lang="en-US" dirty="0" smtClean="0">
                <a:latin typeface="Helvetica" panose="020B0604020202020204" pitchFamily="34" charset="0"/>
                <a:cs typeface="Helvetica" panose="020B0604020202020204" pitchFamily="34" charset="0"/>
              </a:rPr>
              <a:t>Watch Sessions </a:t>
            </a:r>
            <a:r>
              <a:rPr lang="en-US" dirty="0">
                <a:latin typeface="Helvetica" panose="020B0604020202020204" pitchFamily="34" charset="0"/>
                <a:cs typeface="Helvetica" panose="020B0604020202020204" pitchFamily="34" charset="0"/>
              </a:rPr>
              <a:t>&amp; Highlights: http://</a:t>
            </a:r>
            <a:r>
              <a:rPr lang="en-US" dirty="0" smtClean="0">
                <a:latin typeface="Helvetica" panose="020B0604020202020204" pitchFamily="34" charset="0"/>
                <a:cs typeface="Helvetica" panose="020B0604020202020204" pitchFamily="34" charset="0"/>
              </a:rPr>
              <a:t>xamarin.com/evolve/</a:t>
            </a:r>
            <a:endParaRPr lang="en-US" dirty="0">
              <a:latin typeface="Helvetica" panose="020B0604020202020204" pitchFamily="34" charset="0"/>
              <a:cs typeface="Helvetica" panose="020B0604020202020204" pitchFamily="34" charset="0"/>
            </a:endParaRPr>
          </a:p>
        </p:txBody>
      </p:sp>
      <p:pic>
        <p:nvPicPr>
          <p:cNvPr id="11" name="keynote.png"/>
          <p:cNvPicPr/>
          <p:nvPr/>
        </p:nvPicPr>
        <p:blipFill rotWithShape="1">
          <a:blip r:embed="rId2" cstate="print">
            <a:extLst>
              <a:ext uri="{28A0092B-C50C-407E-A947-70E740481C1C}">
                <a14:useLocalDpi xmlns:a14="http://schemas.microsoft.com/office/drawing/2010/main"/>
              </a:ext>
            </a:extLst>
          </a:blip>
          <a:srcRect/>
          <a:stretch/>
        </p:blipFill>
        <p:spPr>
          <a:xfrm>
            <a:off x="-352515" y="2775395"/>
            <a:ext cx="12899350" cy="2912385"/>
          </a:xfrm>
          <a:prstGeom prst="rect">
            <a:avLst/>
          </a:prstGeom>
          <a:ln w="12700">
            <a:miter lim="400000"/>
          </a:ln>
        </p:spPr>
      </p:pic>
    </p:spTree>
    <p:extLst>
      <p:ext uri="{BB962C8B-B14F-4D97-AF65-F5344CB8AC3E}">
        <p14:creationId xmlns:p14="http://schemas.microsoft.com/office/powerpoint/2010/main" val="555996658"/>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4575" y="-216976"/>
            <a:ext cx="20237442" cy="7426152"/>
          </a:xfrm>
          <a:prstGeom prst="rect">
            <a:avLst/>
          </a:prstGeom>
        </p:spPr>
      </p:pic>
    </p:spTree>
    <p:extLst>
      <p:ext uri="{BB962C8B-B14F-4D97-AF65-F5344CB8AC3E}">
        <p14:creationId xmlns:p14="http://schemas.microsoft.com/office/powerpoint/2010/main" val="29221800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Earthquakes &amp; Avaya Case Study</a:t>
            </a:r>
            <a:endParaRPr lang="en-US" dirty="0"/>
          </a:p>
        </p:txBody>
      </p:sp>
    </p:spTree>
    <p:extLst>
      <p:ext uri="{BB962C8B-B14F-4D97-AF65-F5344CB8AC3E}">
        <p14:creationId xmlns:p14="http://schemas.microsoft.com/office/powerpoint/2010/main" val="64803132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smtClean="0"/>
              <a:t>Write Once, Run</a:t>
            </a:r>
            <a:r>
              <a:rPr lang="en-US" dirty="0"/>
              <a:t> </a:t>
            </a:r>
            <a:r>
              <a:rPr lang="en-US" dirty="0" smtClean="0"/>
              <a:t>Anywhere</a:t>
            </a:r>
            <a:endParaRPr lang="en-US" dirty="0"/>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Limited native API access </a:t>
            </a:r>
            <a:r>
              <a:rPr lang="en-US" sz="2353" dirty="0">
                <a:solidFill>
                  <a:schemeClr val="bg2">
                    <a:lumMod val="50000"/>
                  </a:schemeClr>
                </a:solidFill>
              </a:rPr>
              <a:t>•</a:t>
            </a:r>
            <a:r>
              <a:rPr lang="en-US" sz="2353" dirty="0"/>
              <a:t> Slow performance  </a:t>
            </a:r>
            <a:r>
              <a:rPr lang="en-US" sz="2353" dirty="0">
                <a:solidFill>
                  <a:schemeClr val="bg2">
                    <a:lumMod val="50000"/>
                  </a:schemeClr>
                </a:solidFill>
              </a:rPr>
              <a:t>•</a:t>
            </a:r>
            <a:r>
              <a:rPr lang="en-US" sz="2353" dirty="0"/>
              <a:t>  Poor user experience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Scan tickets to go paperless</a:t>
            </a:r>
          </a:p>
          <a:p>
            <a:r>
              <a:rPr lang="en-US" dirty="0" smtClean="0"/>
              <a:t>Integrated </a:t>
            </a:r>
            <a:r>
              <a:rPr lang="en-US" dirty="0" err="1" smtClean="0"/>
              <a:t>AppGlu</a:t>
            </a:r>
            <a:r>
              <a:rPr lang="en-US" dirty="0" smtClean="0"/>
              <a:t> content management system.</a:t>
            </a:r>
          </a:p>
          <a:p>
            <a:r>
              <a:rPr lang="en-US" dirty="0" smtClean="0"/>
              <a:t>Promotion of upcoming events, sponsors, and charitable causes.</a:t>
            </a:r>
            <a:endParaRPr lang="en-US" dirty="0"/>
          </a:p>
        </p:txBody>
      </p:sp>
      <p:sp>
        <p:nvSpPr>
          <p:cNvPr id="5" name="Title 4"/>
          <p:cNvSpPr>
            <a:spLocks noGrp="1"/>
          </p:cNvSpPr>
          <p:nvPr>
            <p:ph type="title"/>
          </p:nvPr>
        </p:nvSpPr>
        <p:spPr/>
        <p:txBody>
          <a:bodyPr/>
          <a:lstStyle/>
          <a:p>
            <a:r>
              <a:rPr lang="en-US" dirty="0"/>
              <a:t>An app as great as the stadium</a:t>
            </a:r>
            <a:br>
              <a:rPr lang="en-US" dirty="0"/>
            </a:br>
            <a:endParaRPr lang="en-US" dirty="0"/>
          </a:p>
        </p:txBody>
      </p:sp>
      <p:sp>
        <p:nvSpPr>
          <p:cNvPr id="7" name="Text Placeholder 6"/>
          <p:cNvSpPr>
            <a:spLocks noGrp="1"/>
          </p:cNvSpPr>
          <p:nvPr>
            <p:ph type="body" sz="quarter" idx="11"/>
          </p:nvPr>
        </p:nvSpPr>
        <p:spPr/>
        <p:txBody>
          <a:bodyPr/>
          <a:lstStyle/>
          <a:p>
            <a:endParaRPr lang="en-US"/>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240" y="1122246"/>
            <a:ext cx="3341293" cy="5958335"/>
          </a:xfrm>
          <a:prstGeom prst="rect">
            <a:avLst/>
          </a:prstGeom>
        </p:spPr>
      </p:pic>
    </p:spTree>
    <p:extLst>
      <p:ext uri="{BB962C8B-B14F-4D97-AF65-F5344CB8AC3E}">
        <p14:creationId xmlns:p14="http://schemas.microsoft.com/office/powerpoint/2010/main" val="1776808933"/>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317113" y="1635896"/>
            <a:ext cx="8874887" cy="4931036"/>
          </a:xfrm>
        </p:spPr>
        <p:txBody>
          <a:bodyPr/>
          <a:lstStyle/>
          <a:p>
            <a:r>
              <a:rPr lang="en-US" sz="3600" dirty="0"/>
              <a:t>App built using Xamarin.Forms with 80% code sharing across iOS </a:t>
            </a:r>
            <a:r>
              <a:rPr lang="en-US" sz="3600" dirty="0" smtClean="0"/>
              <a:t>&amp; Android.</a:t>
            </a:r>
          </a:p>
          <a:p>
            <a:r>
              <a:rPr lang="en-US" sz="3600" dirty="0" smtClean="0"/>
              <a:t>Estimated </a:t>
            </a:r>
            <a:r>
              <a:rPr lang="en-US" sz="3600" dirty="0"/>
              <a:t>35% time savings in development from using Xamarin vs. using a combination of Objective-C and Java. </a:t>
            </a:r>
            <a:endParaRPr lang="en-US" sz="3600" dirty="0" smtClean="0"/>
          </a:p>
          <a:p>
            <a:r>
              <a:rPr lang="en-US" sz="3600" dirty="0" smtClean="0"/>
              <a:t>Insights </a:t>
            </a:r>
            <a:r>
              <a:rPr lang="en-US" sz="3600" dirty="0"/>
              <a:t>enabled the team to identify and fix an important issue in just 48 hours, before users provided negative </a:t>
            </a:r>
            <a:r>
              <a:rPr lang="en-US" sz="3600" dirty="0" smtClean="0"/>
              <a:t>feedback.</a:t>
            </a:r>
            <a:endParaRPr lang="en-US" sz="3600" dirty="0"/>
          </a:p>
        </p:txBody>
      </p:sp>
      <p:sp>
        <p:nvSpPr>
          <p:cNvPr id="5" name="Title 4"/>
          <p:cNvSpPr>
            <a:spLocks noGrp="1"/>
          </p:cNvSpPr>
          <p:nvPr>
            <p:ph type="title"/>
          </p:nvPr>
        </p:nvSpPr>
        <p:spPr/>
        <p:txBody>
          <a:bodyPr/>
          <a:lstStyle/>
          <a:p>
            <a:r>
              <a:rPr lang="en-US" dirty="0" smtClean="0"/>
              <a:t>Big Win With Xamarin.Forms &amp; Insights</a:t>
            </a:r>
            <a:endParaRPr lang="en-US" dirty="0"/>
          </a:p>
        </p:txBody>
      </p:sp>
      <p:sp>
        <p:nvSpPr>
          <p:cNvPr id="7" name="Text Placeholder 6"/>
          <p:cNvSpPr>
            <a:spLocks noGrp="1"/>
          </p:cNvSpPr>
          <p:nvPr>
            <p:ph type="body" sz="quarter" idx="11"/>
          </p:nvPr>
        </p:nvSpPr>
        <p:spPr/>
        <p:txBody>
          <a:bodyPr/>
          <a:lstStyle/>
          <a:p>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460" y="2030278"/>
            <a:ext cx="2485517" cy="3122907"/>
          </a:xfrm>
          <a:prstGeom prst="rect">
            <a:avLst/>
          </a:prstGeom>
        </p:spPr>
      </p:pic>
    </p:spTree>
    <p:extLst>
      <p:ext uri="{BB962C8B-B14F-4D97-AF65-F5344CB8AC3E}">
        <p14:creationId xmlns:p14="http://schemas.microsoft.com/office/powerpoint/2010/main" val="1411328205"/>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By utilizing Xamarin.Forms we were able to share 100% of the business logic, and 80% of the UI code across all platforms.” </a:t>
            </a:r>
          </a:p>
        </p:txBody>
      </p:sp>
      <p:sp>
        <p:nvSpPr>
          <p:cNvPr id="3" name="Subtitle 2"/>
          <p:cNvSpPr>
            <a:spLocks noGrp="1"/>
          </p:cNvSpPr>
          <p:nvPr>
            <p:ph type="subTitle" idx="1"/>
          </p:nvPr>
        </p:nvSpPr>
        <p:spPr>
          <a:xfrm>
            <a:off x="3657600" y="4459638"/>
            <a:ext cx="8534400" cy="1133965"/>
          </a:xfrm>
        </p:spPr>
        <p:txBody>
          <a:bodyPr/>
          <a:lstStyle/>
          <a:p>
            <a:pPr algn="l"/>
            <a:r>
              <a:rPr lang="en-US" dirty="0"/>
              <a:t>Adam </a:t>
            </a:r>
            <a:r>
              <a:rPr lang="en-US" dirty="0" err="1"/>
              <a:t>Fingerman</a:t>
            </a:r>
            <a:r>
              <a:rPr lang="en-US" dirty="0"/>
              <a:t>, </a:t>
            </a:r>
            <a:endParaRPr lang="en-US" dirty="0" smtClean="0"/>
          </a:p>
          <a:p>
            <a:pPr algn="l"/>
            <a:r>
              <a:rPr lang="en-US" sz="2400" dirty="0" smtClean="0"/>
              <a:t>Founder </a:t>
            </a:r>
            <a:r>
              <a:rPr lang="en-US" sz="2400" dirty="0"/>
              <a:t>and Chief Experience Officer, </a:t>
            </a:r>
            <a:r>
              <a:rPr lang="en-US" sz="2400" dirty="0" err="1"/>
              <a:t>ArcTouch</a:t>
            </a:r>
            <a:endParaRPr lang="en-US" sz="2400" dirty="0"/>
          </a:p>
        </p:txBody>
      </p:sp>
    </p:spTree>
    <p:extLst>
      <p:ext uri="{BB962C8B-B14F-4D97-AF65-F5344CB8AC3E}">
        <p14:creationId xmlns:p14="http://schemas.microsoft.com/office/powerpoint/2010/main" val="14727137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MarketWatch</a:t>
            </a:r>
            <a:r>
              <a:rPr lang="en-US" dirty="0" smtClean="0"/>
              <a:t> Case Study</a:t>
            </a:r>
            <a:endParaRPr lang="en-US" dirty="0"/>
          </a:p>
        </p:txBody>
      </p:sp>
    </p:spTree>
    <p:extLst>
      <p:ext uri="{BB962C8B-B14F-4D97-AF65-F5344CB8AC3E}">
        <p14:creationId xmlns:p14="http://schemas.microsoft.com/office/powerpoint/2010/main" val="16800224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7464414" cy="5010602"/>
          </a:xfrm>
        </p:spPr>
        <p:txBody>
          <a:bodyPr/>
          <a:lstStyle/>
          <a:p>
            <a:r>
              <a:rPr lang="en-US" sz="3200" dirty="0" smtClean="0"/>
              <a:t>A Dow Jones Property with over 16 million visitors per month</a:t>
            </a:r>
          </a:p>
          <a:p>
            <a:endParaRPr lang="en-US" sz="3200" dirty="0"/>
          </a:p>
          <a:p>
            <a:r>
              <a:rPr lang="en-US" sz="3200" dirty="0" smtClean="0"/>
              <a:t>Leading innovator in business news, personal finance, and investment tools &amp; data</a:t>
            </a:r>
          </a:p>
          <a:p>
            <a:endParaRPr lang="en-US" sz="3200" dirty="0"/>
          </a:p>
          <a:p>
            <a:r>
              <a:rPr lang="en-US" sz="3200" dirty="0" smtClean="0"/>
              <a:t>Part of Wall Street Digital Network, including </a:t>
            </a:r>
            <a:r>
              <a:rPr lang="en-US" sz="3200" dirty="0" err="1" smtClean="0"/>
              <a:t>WSJ.com</a:t>
            </a:r>
            <a:r>
              <a:rPr lang="en-US" sz="3200" dirty="0" smtClean="0"/>
              <a:t>, </a:t>
            </a:r>
            <a:r>
              <a:rPr lang="en-US" sz="3200" dirty="0" err="1" smtClean="0"/>
              <a:t>Barrons.com</a:t>
            </a:r>
            <a:r>
              <a:rPr lang="en-US" sz="3200" dirty="0" smtClean="0"/>
              <a:t>, and more</a:t>
            </a:r>
            <a:endParaRPr lang="en-US" sz="3200" dirty="0"/>
          </a:p>
        </p:txBody>
      </p:sp>
      <p:sp>
        <p:nvSpPr>
          <p:cNvPr id="3" name="Title 2"/>
          <p:cNvSpPr>
            <a:spLocks noGrp="1"/>
          </p:cNvSpPr>
          <p:nvPr>
            <p:ph type="title"/>
          </p:nvPr>
        </p:nvSpPr>
        <p:spPr/>
        <p:txBody>
          <a:bodyPr/>
          <a:lstStyle/>
          <a:p>
            <a:r>
              <a:rPr lang="en-US" dirty="0" smtClean="0"/>
              <a:t>From No Mobile Experience to Success</a:t>
            </a:r>
            <a:endParaRPr lang="en-US" dirty="0"/>
          </a:p>
        </p:txBody>
      </p:sp>
      <p:pic>
        <p:nvPicPr>
          <p:cNvPr id="4" name="Picture 3" descr="google+_cov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46197" y="1863853"/>
            <a:ext cx="4737315" cy="2654401"/>
          </a:xfrm>
          <a:prstGeom prst="roundRect">
            <a:avLst/>
          </a:prstGeom>
          <a:ln>
            <a:solidFill>
              <a:schemeClr val="bg1"/>
            </a:solidFill>
          </a:ln>
        </p:spPr>
      </p:pic>
      <p:pic>
        <p:nvPicPr>
          <p:cNvPr id="5" name="Picture 4" descr="download (27).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37724" y="438326"/>
            <a:ext cx="1726968" cy="575656"/>
          </a:xfrm>
          <a:prstGeom prst="rect">
            <a:avLst/>
          </a:prstGeom>
        </p:spPr>
      </p:pic>
    </p:spTree>
    <p:extLst>
      <p:ext uri="{BB962C8B-B14F-4D97-AF65-F5344CB8AC3E}">
        <p14:creationId xmlns:p14="http://schemas.microsoft.com/office/powerpoint/2010/main" val="655858699"/>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2820"/>
            <a:ext cx="7820874" cy="4924112"/>
          </a:xfrm>
        </p:spPr>
        <p:txBody>
          <a:bodyPr/>
          <a:lstStyle/>
          <a:p>
            <a:pPr marL="342856" indent="-342856">
              <a:buFont typeface="Arial"/>
              <a:buChar char="•"/>
            </a:pPr>
            <a:r>
              <a:rPr lang="en-US" sz="3200" noProof="1">
                <a:solidFill>
                  <a:schemeClr val="tx1"/>
                </a:solidFill>
                <a:cs typeface="Helvetica" panose="020B0604020202020204" pitchFamily="34" charset="0"/>
              </a:rPr>
              <a:t>MarketWatch’s high-end users making</a:t>
            </a:r>
            <a:br>
              <a:rPr lang="en-US" sz="3200" noProof="1">
                <a:solidFill>
                  <a:schemeClr val="tx1"/>
                </a:solidFill>
                <a:cs typeface="Helvetica" panose="020B0604020202020204" pitchFamily="34" charset="0"/>
              </a:rPr>
            </a:br>
            <a:r>
              <a:rPr lang="en-US" sz="3200" noProof="1">
                <a:solidFill>
                  <a:schemeClr val="tx1"/>
                </a:solidFill>
                <a:cs typeface="Helvetica" panose="020B0604020202020204" pitchFamily="34" charset="0"/>
              </a:rPr>
              <a:t>critical financial decisions demand </a:t>
            </a:r>
            <a:br>
              <a:rPr lang="en-US" sz="3200" noProof="1">
                <a:solidFill>
                  <a:schemeClr val="tx1"/>
                </a:solidFill>
                <a:cs typeface="Helvetica" panose="020B0604020202020204" pitchFamily="34" charset="0"/>
              </a:rPr>
            </a:br>
            <a:r>
              <a:rPr lang="en-US" sz="3200" noProof="1">
                <a:solidFill>
                  <a:schemeClr val="tx1"/>
                </a:solidFill>
                <a:cs typeface="Helvetica" panose="020B0604020202020204" pitchFamily="34" charset="0"/>
              </a:rPr>
              <a:t>a fast, easy-to-use app</a:t>
            </a:r>
          </a:p>
          <a:p>
            <a:pPr marL="342856" indent="-342856">
              <a:buFont typeface="Arial"/>
              <a:buChar char="•"/>
            </a:pPr>
            <a:endParaRPr lang="en-US" sz="3200" noProof="1">
              <a:solidFill>
                <a:schemeClr val="tx1"/>
              </a:solidFill>
              <a:cs typeface="Helvetica" panose="020B0604020202020204" pitchFamily="34" charset="0"/>
            </a:endParaRPr>
          </a:p>
          <a:p>
            <a:pPr marL="342856" indent="-342856">
              <a:buFont typeface="Arial"/>
              <a:buChar char="•"/>
            </a:pPr>
            <a:r>
              <a:rPr lang="en-US" sz="3200" noProof="1">
                <a:solidFill>
                  <a:schemeClr val="tx1"/>
                </a:solidFill>
                <a:cs typeface="Helvetica" panose="020B0604020202020204" pitchFamily="34" charset="0"/>
              </a:rPr>
              <a:t>Web team tasked with building</a:t>
            </a:r>
            <a:br>
              <a:rPr lang="en-US" sz="3200" noProof="1">
                <a:solidFill>
                  <a:schemeClr val="tx1"/>
                </a:solidFill>
                <a:cs typeface="Helvetica" panose="020B0604020202020204" pitchFamily="34" charset="0"/>
              </a:rPr>
            </a:br>
            <a:r>
              <a:rPr lang="en-US" sz="3200" noProof="1">
                <a:solidFill>
                  <a:schemeClr val="tx1"/>
                </a:solidFill>
                <a:cs typeface="Helvetica" panose="020B0604020202020204" pitchFamily="34" charset="0"/>
              </a:rPr>
              <a:t>mobile app on tight deadlines, but </a:t>
            </a:r>
            <a:br>
              <a:rPr lang="en-US" sz="3200" noProof="1">
                <a:solidFill>
                  <a:schemeClr val="tx1"/>
                </a:solidFill>
                <a:cs typeface="Helvetica" panose="020B0604020202020204" pitchFamily="34" charset="0"/>
              </a:rPr>
            </a:br>
            <a:r>
              <a:rPr lang="en-US" sz="3200" noProof="1">
                <a:solidFill>
                  <a:schemeClr val="tx1"/>
                </a:solidFill>
                <a:cs typeface="Helvetica" panose="020B0604020202020204" pitchFamily="34" charset="0"/>
              </a:rPr>
              <a:t>with no mobile experience</a:t>
            </a:r>
          </a:p>
          <a:p>
            <a:pPr marL="342856" indent="-342856">
              <a:buFont typeface="Arial"/>
              <a:buChar char="•"/>
            </a:pPr>
            <a:endParaRPr lang="en-US" sz="3200" noProof="1">
              <a:solidFill>
                <a:schemeClr val="tx1"/>
              </a:solidFill>
              <a:cs typeface="Helvetica" panose="020B0604020202020204" pitchFamily="34" charset="0"/>
            </a:endParaRPr>
          </a:p>
          <a:p>
            <a:pPr marL="342856" indent="-342856">
              <a:buFont typeface="Arial"/>
              <a:buChar char="•"/>
            </a:pPr>
            <a:r>
              <a:rPr lang="en-US" sz="3200" noProof="1">
                <a:solidFill>
                  <a:schemeClr val="tx1"/>
                </a:solidFill>
                <a:cs typeface="Helvetica" panose="020B0604020202020204" pitchFamily="34" charset="0"/>
              </a:rPr>
              <a:t>App is very data-intensive - initial </a:t>
            </a:r>
            <a:br>
              <a:rPr lang="en-US" sz="3200" noProof="1">
                <a:solidFill>
                  <a:schemeClr val="tx1"/>
                </a:solidFill>
                <a:cs typeface="Helvetica" panose="020B0604020202020204" pitchFamily="34" charset="0"/>
              </a:rPr>
            </a:br>
            <a:r>
              <a:rPr lang="en-US" sz="3200" noProof="1">
                <a:solidFill>
                  <a:schemeClr val="tx1"/>
                </a:solidFill>
                <a:cs typeface="Helvetica" panose="020B0604020202020204" pitchFamily="34" charset="0"/>
              </a:rPr>
              <a:t>attempts with HTML5 couldn’t handle</a:t>
            </a:r>
          </a:p>
          <a:p>
            <a:endParaRPr lang="en-US" sz="3200" dirty="0">
              <a:solidFill>
                <a:schemeClr val="tx1"/>
              </a:solidFill>
            </a:endParaRPr>
          </a:p>
        </p:txBody>
      </p:sp>
      <p:sp>
        <p:nvSpPr>
          <p:cNvPr id="3" name="Title 2"/>
          <p:cNvSpPr>
            <a:spLocks noGrp="1"/>
          </p:cNvSpPr>
          <p:nvPr>
            <p:ph type="title"/>
          </p:nvPr>
        </p:nvSpPr>
        <p:spPr/>
        <p:txBody>
          <a:bodyPr/>
          <a:lstStyle/>
          <a:p>
            <a:r>
              <a:rPr lang="en-US" dirty="0" smtClean="0"/>
              <a:t>Great App to Meet Skyrocketing Mobile Traffic</a:t>
            </a:r>
            <a:endParaRPr lang="en-US" dirty="0"/>
          </a:p>
        </p:txBody>
      </p:sp>
      <p:pic>
        <p:nvPicPr>
          <p:cNvPr id="5" name="Picture 4" descr="MarketWatchHero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7648" y="2060524"/>
            <a:ext cx="4637432" cy="3478074"/>
          </a:xfrm>
          <a:prstGeom prst="roundRect">
            <a:avLst/>
          </a:prstGeom>
        </p:spPr>
      </p:pic>
      <p:pic>
        <p:nvPicPr>
          <p:cNvPr id="6" name="Picture 5" descr="download (27).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98112" y="6122118"/>
            <a:ext cx="1726968" cy="575656"/>
          </a:xfrm>
          <a:prstGeom prst="rect">
            <a:avLst/>
          </a:prstGeom>
        </p:spPr>
      </p:pic>
    </p:spTree>
    <p:extLst>
      <p:ext uri="{BB962C8B-B14F-4D97-AF65-F5344CB8AC3E}">
        <p14:creationId xmlns:p14="http://schemas.microsoft.com/office/powerpoint/2010/main" val="1821066342"/>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635896"/>
            <a:ext cx="7960359" cy="4931036"/>
          </a:xfrm>
        </p:spPr>
        <p:txBody>
          <a:bodyPr/>
          <a:lstStyle/>
          <a:p>
            <a:pPr marL="342856" indent="-342856">
              <a:buFont typeface="Arial"/>
              <a:buChar char="•"/>
            </a:pPr>
            <a:r>
              <a:rPr lang="en-US" sz="3200" noProof="1" smtClean="0">
                <a:solidFill>
                  <a:schemeClr val="bg1">
                    <a:lumMod val="50000"/>
                  </a:schemeClr>
                </a:solidFill>
                <a:cs typeface="Helvetica" panose="020B0604020202020204" pitchFamily="34" charset="0"/>
              </a:rPr>
              <a:t>With </a:t>
            </a:r>
            <a:r>
              <a:rPr lang="en-US" sz="3200" noProof="1">
                <a:solidFill>
                  <a:schemeClr val="bg1">
                    <a:lumMod val="50000"/>
                  </a:schemeClr>
                </a:solidFill>
                <a:cs typeface="Helvetica" panose="020B0604020202020204" pitchFamily="34" charset="0"/>
              </a:rPr>
              <a:t>no mobile experience, team leveraged Visual Studio to create native iOS app in 6 months.  </a:t>
            </a:r>
          </a:p>
          <a:p>
            <a:endParaRPr lang="en-US" sz="3200" noProof="1">
              <a:solidFill>
                <a:schemeClr val="bg1">
                  <a:lumMod val="50000"/>
                </a:schemeClr>
              </a:solidFill>
              <a:cs typeface="Helvetica" panose="020B0604020202020204" pitchFamily="34" charset="0"/>
            </a:endParaRPr>
          </a:p>
          <a:p>
            <a:pPr marL="342856" indent="-342856">
              <a:buFont typeface="Arial"/>
              <a:buChar char="•"/>
            </a:pPr>
            <a:r>
              <a:rPr lang="en-US" sz="3200" noProof="1">
                <a:solidFill>
                  <a:schemeClr val="bg1">
                    <a:lumMod val="50000"/>
                  </a:schemeClr>
                </a:solidFill>
                <a:cs typeface="Helvetica" panose="020B0604020202020204" pitchFamily="34" charset="0"/>
              </a:rPr>
              <a:t>Xamarin app replaced existing HTML5 app for better user experience and performance.</a:t>
            </a:r>
          </a:p>
          <a:p>
            <a:pPr marL="342856" indent="-342856">
              <a:buFont typeface="Arial"/>
              <a:buChar char="•"/>
            </a:pPr>
            <a:endParaRPr lang="en-US" sz="3200" noProof="1">
              <a:solidFill>
                <a:schemeClr val="bg1">
                  <a:lumMod val="50000"/>
                </a:schemeClr>
              </a:solidFill>
              <a:cs typeface="Helvetica" panose="020B0604020202020204" pitchFamily="34" charset="0"/>
            </a:endParaRPr>
          </a:p>
          <a:p>
            <a:pPr marL="342856" indent="-342856">
              <a:buFont typeface="Arial"/>
              <a:buChar char="•"/>
            </a:pPr>
            <a:r>
              <a:rPr lang="en-US" sz="3200" noProof="1">
                <a:solidFill>
                  <a:schemeClr val="bg1">
                    <a:lumMod val="50000"/>
                  </a:schemeClr>
                </a:solidFill>
                <a:cs typeface="Helvetica" panose="020B0604020202020204" pitchFamily="34" charset="0"/>
              </a:rPr>
              <a:t>Estimated 90% code-sharing with an Android app that is currently in development.</a:t>
            </a:r>
          </a:p>
          <a:p>
            <a:endParaRPr lang="en-US" sz="3200" noProof="1">
              <a:solidFill>
                <a:schemeClr val="bg1">
                  <a:lumMod val="50000"/>
                </a:schemeClr>
              </a:solidFill>
              <a:cs typeface="Helvetica" panose="020B0604020202020204" pitchFamily="34" charset="0"/>
            </a:endParaRPr>
          </a:p>
          <a:p>
            <a:endParaRPr lang="en-US" sz="3200" dirty="0"/>
          </a:p>
        </p:txBody>
      </p:sp>
      <p:sp>
        <p:nvSpPr>
          <p:cNvPr id="3" name="Title 2"/>
          <p:cNvSpPr>
            <a:spLocks noGrp="1"/>
          </p:cNvSpPr>
          <p:nvPr>
            <p:ph type="title"/>
          </p:nvPr>
        </p:nvSpPr>
        <p:spPr/>
        <p:txBody>
          <a:bodyPr/>
          <a:lstStyle/>
          <a:p>
            <a:r>
              <a:rPr lang="en-US" dirty="0"/>
              <a:t>From No Mobile Experience to Success</a:t>
            </a:r>
          </a:p>
        </p:txBody>
      </p:sp>
      <p:pic>
        <p:nvPicPr>
          <p:cNvPr id="4" name="Picture 3" descr="MarketWatchiPhone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74519" y="1373291"/>
            <a:ext cx="6724009" cy="5043007"/>
          </a:xfrm>
          <a:prstGeom prst="rect">
            <a:avLst/>
          </a:prstGeom>
        </p:spPr>
      </p:pic>
      <p:pic>
        <p:nvPicPr>
          <p:cNvPr id="5" name="Picture 4" descr="download (27).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37724" y="438326"/>
            <a:ext cx="1726968" cy="575656"/>
          </a:xfrm>
          <a:prstGeom prst="rect">
            <a:avLst/>
          </a:prstGeom>
        </p:spPr>
      </p:pic>
    </p:spTree>
    <p:extLst>
      <p:ext uri="{BB962C8B-B14F-4D97-AF65-F5344CB8AC3E}">
        <p14:creationId xmlns:p14="http://schemas.microsoft.com/office/powerpoint/2010/main" val="11671338"/>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smtClean="0">
                <a:cs typeface="Arial"/>
              </a:rPr>
              <a:t>Presenter </a:t>
            </a:r>
          </a:p>
          <a:p>
            <a:r>
              <a:rPr lang="en-US" sz="1961" dirty="0" smtClean="0">
                <a:cs typeface="Arial"/>
              </a:rPr>
              <a:t>Name</a:t>
            </a:r>
            <a:endParaRPr lang="en-US" sz="1961" dirty="0">
              <a:cs typeface="Arial"/>
            </a:endParaRPr>
          </a:p>
          <a:p>
            <a:r>
              <a:rPr lang="en-US" sz="1961" dirty="0" smtClean="0">
                <a:latin typeface="+mj-lt"/>
                <a:cs typeface="Arial"/>
              </a:rPr>
              <a:t>Title</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9"/>
            <a:ext cx="9541633" cy="445443"/>
            <a:chOff x="1735137" y="5935662"/>
            <a:chExt cx="9732963" cy="454375"/>
          </a:xfrm>
        </p:grpSpPr>
        <p:sp>
          <p:nvSpPr>
            <p:cNvPr id="10" name="TextBox 9"/>
            <p:cNvSpPr txBox="1"/>
            <p:nvPr/>
          </p:nvSpPr>
          <p:spPr>
            <a:xfrm>
              <a:off x="1735137" y="5935662"/>
              <a:ext cx="2328863" cy="454375"/>
            </a:xfrm>
            <a:prstGeom prst="rect">
              <a:avLst/>
            </a:prstGeom>
            <a:noFill/>
          </p:spPr>
          <p:txBody>
            <a:bodyPr wrap="square" rtlCol="0">
              <a:spAutoFit/>
            </a:bodyPr>
            <a:lstStyle/>
            <a:p>
              <a:pPr>
                <a:lnSpc>
                  <a:spcPct val="130000"/>
                </a:lnSpc>
              </a:pPr>
              <a:r>
                <a:rPr lang="en-US" sz="1765" dirty="0" smtClean="0">
                  <a:latin typeface="+mj-lt"/>
                  <a:cs typeface="Arial"/>
                </a:rPr>
                <a:t>email</a:t>
              </a:r>
              <a:endParaRPr lang="en-US" sz="1765" dirty="0">
                <a:latin typeface="+mj-lt"/>
                <a:cs typeface="Arial"/>
              </a:endParaRPr>
            </a:p>
          </p:txBody>
        </p:sp>
        <p:sp>
          <p:nvSpPr>
            <p:cNvPr id="11" name="TextBox 10"/>
            <p:cNvSpPr txBox="1"/>
            <p:nvPr/>
          </p:nvSpPr>
          <p:spPr>
            <a:xfrm>
              <a:off x="5833269" y="5935662"/>
              <a:ext cx="2024063" cy="452432"/>
            </a:xfrm>
            <a:prstGeom prst="rect">
              <a:avLst/>
            </a:prstGeom>
            <a:noFill/>
          </p:spPr>
          <p:txBody>
            <a:bodyPr wrap="square" rtlCol="0">
              <a:spAutoFit/>
            </a:bodyPr>
            <a:lstStyle/>
            <a:p>
              <a:pPr algn="ctr">
                <a:lnSpc>
                  <a:spcPct val="130000"/>
                </a:lnSpc>
              </a:pPr>
              <a:r>
                <a:rPr lang="en-US" sz="1765" dirty="0" smtClean="0">
                  <a:latin typeface="+mj-lt"/>
                  <a:cs typeface="Arial"/>
                </a:rPr>
                <a:t>blog</a:t>
              </a:r>
              <a:endParaRPr lang="en-US" sz="1765" dirty="0">
                <a:latin typeface="+mj-lt"/>
                <a:cs typeface="Arial"/>
              </a:endParaRPr>
            </a:p>
          </p:txBody>
        </p:sp>
        <p:sp>
          <p:nvSpPr>
            <p:cNvPr id="15" name="TextBox 14"/>
            <p:cNvSpPr txBox="1"/>
            <p:nvPr/>
          </p:nvSpPr>
          <p:spPr>
            <a:xfrm>
              <a:off x="8978900" y="5935662"/>
              <a:ext cx="2489200" cy="454375"/>
            </a:xfrm>
            <a:prstGeom prst="rect">
              <a:avLst/>
            </a:prstGeom>
            <a:noFill/>
          </p:spPr>
          <p:txBody>
            <a:bodyPr wrap="square" rtlCol="0">
              <a:spAutoFit/>
            </a:bodyPr>
            <a:lstStyle/>
            <a:p>
              <a:pPr algn="r">
                <a:lnSpc>
                  <a:spcPct val="130000"/>
                </a:lnSpc>
              </a:pPr>
              <a:r>
                <a:rPr lang="en-US" sz="1765" dirty="0" smtClean="0">
                  <a:latin typeface="+mj-lt"/>
                  <a:cs typeface="Arial"/>
                </a:rPr>
                <a:t>twitter</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2027</TotalTime>
  <Words>4881</Words>
  <Application>Microsoft Macintosh PowerPoint</Application>
  <PresentationFormat>Widescreen</PresentationFormat>
  <Paragraphs>894</Paragraphs>
  <Slides>97</Slides>
  <Notes>68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Arial</vt:lpstr>
      <vt:lpstr>Avenir LT Pro 45 Book</vt:lpstr>
      <vt:lpstr>Calibri</vt:lpstr>
      <vt:lpstr>Consolas</vt:lpstr>
      <vt:lpstr>Helvetica</vt:lpstr>
      <vt:lpstr>Helvetica Light</vt:lpstr>
      <vt:lpstr>ＭＳ Ｐゴシック</vt:lpstr>
      <vt:lpstr>Segoe UI</vt:lpstr>
      <vt:lpstr>Segoe UI Light</vt:lpstr>
      <vt:lpstr>Segoe UI Semibold</vt:lpstr>
      <vt:lpstr>Wingdings</vt:lpstr>
      <vt:lpstr>XamarinTemplate</vt:lpstr>
      <vt:lpstr>Native iOS, Android, Mac, &amp; Windows Mobile Apps in C# with Xamarin</vt:lpstr>
      <vt:lpstr>Xamarin – Your Complete Mobile Solution</vt:lpstr>
      <vt:lpstr>PowerPoint Presentation</vt:lpstr>
      <vt:lpstr>PowerPoint Presentation</vt:lpstr>
      <vt:lpstr>PowerPoint Presentation</vt:lpstr>
      <vt:lpstr>“Not only is native mobile code winning for app development, but with things like Instant Articles, native is making the browser-based web look like a relic even just for publishing articles.”</vt:lpstr>
      <vt:lpstr>PowerPoint Presentation</vt:lpstr>
      <vt:lpstr>Silo Approach</vt:lpstr>
      <vt:lpstr>Write Once, Run Anywhere</vt:lpstr>
      <vt:lpstr>Xamarin’s Unique Approach</vt:lpstr>
      <vt:lpstr>Xamarin + Xamarin.Forms</vt:lpstr>
      <vt:lpstr>Xamarin’s Unique Approach</vt:lpstr>
      <vt:lpstr>PowerPoint Presentation</vt:lpstr>
      <vt:lpstr>C# is Awesome</vt:lpstr>
      <vt:lpstr>JSON Made Easy</vt:lpstr>
      <vt:lpstr>See the Different – Classes &amp; Methods</vt:lpstr>
      <vt:lpstr>Async/Await</vt:lpstr>
      <vt:lpstr>Simplifying Native Methods with Async/Await</vt:lpstr>
      <vt:lpstr>See the Difference – Android ItemClick</vt:lpstr>
      <vt:lpstr>PowerPoint Presentation</vt:lpstr>
      <vt:lpstr>PowerPoint Presentation</vt:lpstr>
      <vt:lpstr>Microsoft and Xamarin Partnership</vt:lpstr>
      <vt:lpstr>IBM and Xamarin Partnership</vt:lpstr>
      <vt:lpstr>Oracle and Xamarin Partnership</vt:lpstr>
      <vt:lpstr>PowerPoint Presentation</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Sharing Code</vt:lpstr>
      <vt:lpstr>Portable Class Libraries</vt:lpstr>
      <vt:lpstr>NuGet</vt:lpstr>
      <vt:lpstr>Shared Projects</vt:lpstr>
      <vt:lpstr>Code Sharing Stats</vt:lpstr>
      <vt:lpstr>Development Experience</vt:lpstr>
      <vt:lpstr>Visual Studio Integration</vt:lpstr>
      <vt:lpstr>Xamarin Studio – Mac or PC</vt:lpstr>
      <vt:lpstr>Android Designer</vt:lpstr>
      <vt:lpstr>Xamarin Designer for iOS</vt:lpstr>
      <vt:lpstr>Xamarin Component Store</vt:lpstr>
      <vt:lpstr>Pre-built App Templates</vt:lpstr>
      <vt:lpstr>Let’s take a look</vt:lpstr>
      <vt:lpstr>Meet Xamarin.Forms</vt:lpstr>
      <vt:lpstr>Xamarin + Xamarin.Forms</vt:lpstr>
      <vt:lpstr>What’s included</vt:lpstr>
      <vt:lpstr>Native UI from shared code</vt:lpstr>
      <vt:lpstr>PowerPoint Presentation</vt:lpstr>
      <vt:lpstr>Layouts</vt:lpstr>
      <vt:lpstr>Controls</vt:lpstr>
      <vt:lpstr>Xamarin.Forms Ecosystem</vt:lpstr>
      <vt:lpstr>Extensibility</vt:lpstr>
      <vt:lpstr>Let’s Take a Look</vt:lpstr>
      <vt:lpstr>Plugins for Xamarin</vt:lpstr>
      <vt:lpstr>PowerPoint Presentation</vt:lpstr>
      <vt:lpstr>Platform Specific Code</vt:lpstr>
      <vt:lpstr>PowerPoint Presentation</vt:lpstr>
      <vt:lpstr>Plugins for Xamarin</vt:lpstr>
      <vt:lpstr>Let’s Take a Look</vt:lpstr>
      <vt:lpstr>Mobile Testing</vt:lpstr>
      <vt:lpstr>PowerPoint Presentation</vt:lpstr>
      <vt:lpstr>On Mobile, Quality is Hard</vt:lpstr>
      <vt:lpstr>PowerPoint Presentation</vt:lpstr>
      <vt:lpstr>PowerPoint Presentation</vt:lpstr>
      <vt:lpstr>App Complexity</vt:lpstr>
      <vt:lpstr>PowerPoint Presentation</vt:lpstr>
      <vt:lpstr>Introducing Xamarin.UITest</vt:lpstr>
      <vt:lpstr>PowerPoint Presentation</vt:lpstr>
      <vt:lpstr>Analytics and Crash Reporting</vt:lpstr>
      <vt:lpstr>PowerPoint Presentation</vt:lpstr>
      <vt:lpstr>Xamarin Insights – Real-time monitoring</vt:lpstr>
      <vt:lpstr>Xamarin Insights – Report</vt:lpstr>
      <vt:lpstr>Xamarin Insights – Track</vt:lpstr>
      <vt:lpstr>Xamarin Insights – Identify</vt:lpstr>
      <vt:lpstr>Xamarin Insights – Integrate</vt:lpstr>
      <vt:lpstr>Insights Walkthrough</vt:lpstr>
      <vt:lpstr>Xamarin – Your Complete Mobile Solution</vt:lpstr>
      <vt:lpstr>PowerPoint Presentation</vt:lpstr>
      <vt:lpstr>PowerPoint Presentation</vt:lpstr>
      <vt:lpstr> Additional Content </vt:lpstr>
      <vt:lpstr>Sketches</vt:lpstr>
      <vt:lpstr>Xamarin Profiler Preview</vt:lpstr>
      <vt:lpstr>Results that matter</vt:lpstr>
      <vt:lpstr>Results that matter</vt:lpstr>
      <vt:lpstr>Xamarin Android Player</vt:lpstr>
      <vt:lpstr>Xamarin Evolve 2014</vt:lpstr>
      <vt:lpstr>PowerPoint Presentation</vt:lpstr>
      <vt:lpstr>Earthquakes &amp; Avaya Case Study</vt:lpstr>
      <vt:lpstr>An app as great as the stadium </vt:lpstr>
      <vt:lpstr>Big Win With Xamarin.Forms &amp; Insights</vt:lpstr>
      <vt:lpstr>By utilizing Xamarin.Forms we were able to share 100% of the business logic, and 80% of the UI code across all platforms.” </vt:lpstr>
      <vt:lpstr>MarketWatch Case Study</vt:lpstr>
      <vt:lpstr>From No Mobile Experience to Success</vt:lpstr>
      <vt:lpstr>Great App to Meet Skyrocketing Mobile Traffic</vt:lpstr>
      <vt:lpstr>From No Mobile Experience to Success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118</cp:revision>
  <dcterms:created xsi:type="dcterms:W3CDTF">2015-05-05T21:43:30Z</dcterms:created>
  <dcterms:modified xsi:type="dcterms:W3CDTF">2015-09-19T03:53:30Z</dcterms:modified>
</cp:coreProperties>
</file>